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Lst>
  <p:notesMasterIdLst>
    <p:notesMasterId r:id="rId26"/>
  </p:notesMasterIdLst>
  <p:handoutMasterIdLst>
    <p:handoutMasterId r:id="rId27"/>
  </p:handoutMasterIdLst>
  <p:sldIdLst>
    <p:sldId id="256" r:id="rId2"/>
    <p:sldId id="257" r:id="rId3"/>
    <p:sldId id="280" r:id="rId4"/>
    <p:sldId id="268" r:id="rId5"/>
    <p:sldId id="281" r:id="rId6"/>
    <p:sldId id="283" r:id="rId7"/>
    <p:sldId id="284" r:id="rId8"/>
    <p:sldId id="286" r:id="rId9"/>
    <p:sldId id="275" r:id="rId10"/>
    <p:sldId id="276" r:id="rId11"/>
    <p:sldId id="287" r:id="rId12"/>
    <p:sldId id="288" r:id="rId13"/>
    <p:sldId id="260" r:id="rId14"/>
    <p:sldId id="274" r:id="rId15"/>
    <p:sldId id="277" r:id="rId16"/>
    <p:sldId id="294" r:id="rId17"/>
    <p:sldId id="296" r:id="rId18"/>
    <p:sldId id="266" r:id="rId19"/>
    <p:sldId id="292" r:id="rId20"/>
    <p:sldId id="293" r:id="rId21"/>
    <p:sldId id="297" r:id="rId22"/>
    <p:sldId id="289" r:id="rId23"/>
    <p:sldId id="291" r:id="rId24"/>
    <p:sldId id="298" r:id="rId25"/>
  </p:sldIdLst>
  <p:sldSz cx="6858000" cy="9906000" type="A4"/>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3150" y="96"/>
      </p:cViewPr>
      <p:guideLst>
        <p:guide orient="horz" pos="3120"/>
        <p:guide pos="216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9" d="100"/>
          <a:sy n="69" d="100"/>
        </p:scale>
        <p:origin x="-3318" y="-10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76363" cy="511731"/>
          </a:xfrm>
          <a:prstGeom prst="rect">
            <a:avLst/>
          </a:prstGeom>
        </p:spPr>
        <p:txBody>
          <a:bodyPr vert="horz" lIns="99037" tIns="49519" rIns="99037" bIns="49519" rtlCol="0"/>
          <a:lstStyle>
            <a:lvl1pPr algn="l">
              <a:defRPr sz="1300"/>
            </a:lvl1pPr>
          </a:lstStyle>
          <a:p>
            <a:endParaRPr lang="fr-FR"/>
          </a:p>
        </p:txBody>
      </p:sp>
      <p:sp>
        <p:nvSpPr>
          <p:cNvPr id="3" name="Espace réservé de la date 2"/>
          <p:cNvSpPr>
            <a:spLocks noGrp="1"/>
          </p:cNvSpPr>
          <p:nvPr>
            <p:ph type="dt" sz="quarter" idx="1"/>
          </p:nvPr>
        </p:nvSpPr>
        <p:spPr>
          <a:xfrm>
            <a:off x="4021295" y="1"/>
            <a:ext cx="3076363" cy="511731"/>
          </a:xfrm>
          <a:prstGeom prst="rect">
            <a:avLst/>
          </a:prstGeom>
        </p:spPr>
        <p:txBody>
          <a:bodyPr vert="horz" lIns="99037" tIns="49519" rIns="99037" bIns="49519" rtlCol="0"/>
          <a:lstStyle>
            <a:lvl1pPr algn="r">
              <a:defRPr sz="1300"/>
            </a:lvl1pPr>
          </a:lstStyle>
          <a:p>
            <a:fld id="{0BA1B7F9-F28A-4DB8-8FAB-B3C0F4AFD3E8}" type="datetimeFigureOut">
              <a:rPr lang="fr-FR" smtClean="0"/>
              <a:pPr/>
              <a:t>11/02/2020</a:t>
            </a:fld>
            <a:endParaRPr lang="fr-FR"/>
          </a:p>
        </p:txBody>
      </p:sp>
      <p:sp>
        <p:nvSpPr>
          <p:cNvPr id="4" name="Espace réservé du pied de page 3"/>
          <p:cNvSpPr>
            <a:spLocks noGrp="1"/>
          </p:cNvSpPr>
          <p:nvPr>
            <p:ph type="ftr" sz="quarter" idx="2"/>
          </p:nvPr>
        </p:nvSpPr>
        <p:spPr>
          <a:xfrm>
            <a:off x="1" y="9721107"/>
            <a:ext cx="3076363" cy="511731"/>
          </a:xfrm>
          <a:prstGeom prst="rect">
            <a:avLst/>
          </a:prstGeom>
        </p:spPr>
        <p:txBody>
          <a:bodyPr vert="horz" lIns="99037" tIns="49519" rIns="99037" bIns="49519"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5" y="9721107"/>
            <a:ext cx="3076363" cy="511731"/>
          </a:xfrm>
          <a:prstGeom prst="rect">
            <a:avLst/>
          </a:prstGeom>
        </p:spPr>
        <p:txBody>
          <a:bodyPr vert="horz" lIns="99037" tIns="49519" rIns="99037" bIns="49519" rtlCol="0" anchor="b"/>
          <a:lstStyle>
            <a:lvl1pPr algn="r">
              <a:defRPr sz="1300"/>
            </a:lvl1pPr>
          </a:lstStyle>
          <a:p>
            <a:fld id="{D9BCB4CF-15F5-4664-B821-BFFD31C9338A}" type="slidenum">
              <a:rPr lang="fr-FR" smtClean="0"/>
              <a:pPr/>
              <a:t>‹N°›</a:t>
            </a:fld>
            <a:endParaRPr lang="fr-FR"/>
          </a:p>
        </p:txBody>
      </p:sp>
    </p:spTree>
    <p:extLst>
      <p:ext uri="{BB962C8B-B14F-4D97-AF65-F5344CB8AC3E}">
        <p14:creationId xmlns:p14="http://schemas.microsoft.com/office/powerpoint/2010/main" val="3971980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76363" cy="511731"/>
          </a:xfrm>
          <a:prstGeom prst="rect">
            <a:avLst/>
          </a:prstGeom>
        </p:spPr>
        <p:txBody>
          <a:bodyPr vert="horz" lIns="99037" tIns="49519" rIns="99037" bIns="49519" rtlCol="0"/>
          <a:lstStyle>
            <a:lvl1pPr algn="l">
              <a:defRPr sz="1300"/>
            </a:lvl1pPr>
          </a:lstStyle>
          <a:p>
            <a:endParaRPr lang="fr-FR"/>
          </a:p>
        </p:txBody>
      </p:sp>
      <p:sp>
        <p:nvSpPr>
          <p:cNvPr id="3" name="Espace réservé de la date 2"/>
          <p:cNvSpPr>
            <a:spLocks noGrp="1"/>
          </p:cNvSpPr>
          <p:nvPr>
            <p:ph type="dt" idx="1"/>
          </p:nvPr>
        </p:nvSpPr>
        <p:spPr>
          <a:xfrm>
            <a:off x="4021295" y="1"/>
            <a:ext cx="3076363" cy="511731"/>
          </a:xfrm>
          <a:prstGeom prst="rect">
            <a:avLst/>
          </a:prstGeom>
        </p:spPr>
        <p:txBody>
          <a:bodyPr vert="horz" lIns="99037" tIns="49519" rIns="99037" bIns="49519" rtlCol="0"/>
          <a:lstStyle>
            <a:lvl1pPr algn="r">
              <a:defRPr sz="1300"/>
            </a:lvl1pPr>
          </a:lstStyle>
          <a:p>
            <a:fld id="{7490C7F6-96A7-43AB-9AD3-6DAAD5CE25C8}" type="datetimeFigureOut">
              <a:rPr lang="fr-FR" smtClean="0"/>
              <a:pPr/>
              <a:t>11/02/2020</a:t>
            </a:fld>
            <a:endParaRPr lang="fr-FR"/>
          </a:p>
        </p:txBody>
      </p:sp>
      <p:sp>
        <p:nvSpPr>
          <p:cNvPr id="4" name="Espace réservé de l'image des diapositives 3"/>
          <p:cNvSpPr>
            <a:spLocks noGrp="1" noRot="1" noChangeAspect="1"/>
          </p:cNvSpPr>
          <p:nvPr>
            <p:ph type="sldImg" idx="2"/>
          </p:nvPr>
        </p:nvSpPr>
        <p:spPr>
          <a:xfrm>
            <a:off x="2220913" y="768350"/>
            <a:ext cx="2657475" cy="3836988"/>
          </a:xfrm>
          <a:prstGeom prst="rect">
            <a:avLst/>
          </a:prstGeom>
          <a:noFill/>
          <a:ln w="12700">
            <a:solidFill>
              <a:prstClr val="black"/>
            </a:solidFill>
          </a:ln>
        </p:spPr>
        <p:txBody>
          <a:bodyPr vert="horz" lIns="99037" tIns="49519" rIns="99037" bIns="49519"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37" tIns="49519" rIns="99037" bIns="49519"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721107"/>
            <a:ext cx="3076363" cy="511731"/>
          </a:xfrm>
          <a:prstGeom prst="rect">
            <a:avLst/>
          </a:prstGeom>
        </p:spPr>
        <p:txBody>
          <a:bodyPr vert="horz" lIns="99037" tIns="49519" rIns="99037" bIns="4951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5" y="9721107"/>
            <a:ext cx="3076363" cy="511731"/>
          </a:xfrm>
          <a:prstGeom prst="rect">
            <a:avLst/>
          </a:prstGeom>
        </p:spPr>
        <p:txBody>
          <a:bodyPr vert="horz" lIns="99037" tIns="49519" rIns="99037" bIns="49519" rtlCol="0" anchor="b"/>
          <a:lstStyle>
            <a:lvl1pPr algn="r">
              <a:defRPr sz="1300"/>
            </a:lvl1pPr>
          </a:lstStyle>
          <a:p>
            <a:fld id="{67DD6BAE-61F0-4F4E-90E2-310D8F0978ED}" type="slidenum">
              <a:rPr lang="fr-FR" smtClean="0"/>
              <a:pPr/>
              <a:t>‹N°›</a:t>
            </a:fld>
            <a:endParaRPr lang="fr-FR"/>
          </a:p>
        </p:txBody>
      </p:sp>
    </p:spTree>
    <p:extLst>
      <p:ext uri="{BB962C8B-B14F-4D97-AF65-F5344CB8AC3E}">
        <p14:creationId xmlns:p14="http://schemas.microsoft.com/office/powerpoint/2010/main" val="269140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3077284"/>
            <a:ext cx="5829300" cy="2123369"/>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87D1365-3203-4DBC-849E-484282A20BD1}" type="datetime1">
              <a:rPr lang="fr-FR" smtClean="0"/>
              <a:pPr/>
              <a:t>11/02/2020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F9DA642-14BF-41D2-9CA3-BCCC9E102FE8}" type="datetime1">
              <a:rPr lang="fr-FR" smtClean="0"/>
              <a:pPr/>
              <a:t>11/02/2020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729037" y="529697"/>
            <a:ext cx="1157288" cy="1126807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57176" y="529697"/>
            <a:ext cx="3357563" cy="112680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EB40FF-83C2-425E-A317-567E84BAE850}" type="datetime1">
              <a:rPr lang="fr-FR" smtClean="0"/>
              <a:pPr/>
              <a:t>11/02/2020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3988A4-512F-4233-8EDC-83BBD28157BD}" type="datetime1">
              <a:rPr lang="fr-FR" smtClean="0"/>
              <a:pPr/>
              <a:t>11/02/2020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6365522"/>
            <a:ext cx="5829300" cy="1967442"/>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541735" y="4198589"/>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17B7F13-C7FA-479C-8618-C3046E161706}" type="datetime1">
              <a:rPr lang="fr-FR" smtClean="0"/>
              <a:pPr/>
              <a:t>11/02/2020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257177" y="3081868"/>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628902" y="3081868"/>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69EA68C-CA1C-4969-8CF9-174094DFC201}" type="datetime1">
              <a:rPr lang="fr-FR" smtClean="0"/>
              <a:pPr/>
              <a:t>11/02/2020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2900" y="396699"/>
            <a:ext cx="6172200" cy="1651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342902"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342902"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483771"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3483771"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A2C17D1-3332-479C-B534-38A816EFE4F2}" type="datetime1">
              <a:rPr lang="fr-FR" smtClean="0"/>
              <a:pPr/>
              <a:t>11/02/2020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992EB015-FF76-41FA-8C46-9BF38224473E}" type="datetime1">
              <a:rPr lang="fr-FR" smtClean="0"/>
              <a:pPr/>
              <a:t>11/02/2020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FDB7EB-FDF0-4DAB-B86F-6D516455674A}" type="datetime1">
              <a:rPr lang="fr-FR" smtClean="0"/>
              <a:pPr/>
              <a:t>11/02/2020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2" y="394406"/>
            <a:ext cx="2256235" cy="1678517"/>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2681289" y="394409"/>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42902" y="2072925"/>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EB399C6-45E7-44DD-B947-DACD5A022368}" type="datetime1">
              <a:rPr lang="fr-FR" smtClean="0"/>
              <a:pPr/>
              <a:t>11/02/2020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934202"/>
            <a:ext cx="4114800" cy="818622"/>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344216" y="7752824"/>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8AB860D-1A0E-4BE7-A2E4-8B532DC4C423}" type="datetime1">
              <a:rPr lang="fr-FR" smtClean="0"/>
              <a:pPr/>
              <a:t>11/02/2020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2EA1C8-EFC9-4B2D-82C7-9AA5A4C98914}"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342900" y="2311403"/>
            <a:ext cx="6172200" cy="653750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342900" y="9181398"/>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EF671A6B-0DD4-44C8-B5DD-FBB7035B8575}" type="datetime1">
              <a:rPr lang="fr-FR" smtClean="0"/>
              <a:pPr/>
              <a:t>11/02/2020</a:t>
            </a:fld>
            <a:endParaRPr lang="fr-FR"/>
          </a:p>
        </p:txBody>
      </p:sp>
      <p:sp>
        <p:nvSpPr>
          <p:cNvPr id="5" name="Espace réservé du pied de page 4"/>
          <p:cNvSpPr>
            <a:spLocks noGrp="1"/>
          </p:cNvSpPr>
          <p:nvPr>
            <p:ph type="ftr" sz="quarter" idx="3"/>
          </p:nvPr>
        </p:nvSpPr>
        <p:spPr>
          <a:xfrm>
            <a:off x="2343150" y="9181398"/>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4914900" y="9181398"/>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012EA1C8-EFC9-4B2D-82C7-9AA5A4C98914}"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urdignin.fr/"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mesdemarches.agriculture.gouv.f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fede74.admr.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hilippe Port\AppData\Local\Temp\Capture.JPG"/>
          <p:cNvPicPr>
            <a:picLocks noChangeAspect="1" noChangeArrowheads="1"/>
          </p:cNvPicPr>
          <p:nvPr/>
        </p:nvPicPr>
        <p:blipFill>
          <a:blip r:embed="rId2" cstate="print"/>
          <a:srcRect t="2371"/>
          <a:stretch>
            <a:fillRect/>
          </a:stretch>
        </p:blipFill>
        <p:spPr bwMode="auto">
          <a:xfrm>
            <a:off x="426351" y="1416592"/>
            <a:ext cx="6233677" cy="3104360"/>
          </a:xfrm>
          <a:prstGeom prst="rect">
            <a:avLst/>
          </a:prstGeom>
          <a:noFill/>
        </p:spPr>
      </p:pic>
      <p:sp>
        <p:nvSpPr>
          <p:cNvPr id="14" name="Rectangle 13"/>
          <p:cNvSpPr/>
          <p:nvPr/>
        </p:nvSpPr>
        <p:spPr>
          <a:xfrm>
            <a:off x="404664" y="4626775"/>
            <a:ext cx="6235020" cy="1982409"/>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6" name="WordArt 2"/>
          <p:cNvSpPr>
            <a:spLocks noChangeArrowheads="1" noChangeShapeType="1" noTextEdit="1"/>
          </p:cNvSpPr>
          <p:nvPr/>
        </p:nvSpPr>
        <p:spPr bwMode="auto">
          <a:xfrm>
            <a:off x="1628800" y="272480"/>
            <a:ext cx="3454400" cy="583010"/>
          </a:xfrm>
          <a:prstGeom prst="rect">
            <a:avLst/>
          </a:prstGeom>
        </p:spPr>
        <p:txBody>
          <a:bodyPr wrap="none" fromWordArt="1">
            <a:prstTxWarp prst="textPlain">
              <a:avLst>
                <a:gd name="adj" fmla="val 50185"/>
              </a:avLst>
            </a:prstTxWarp>
          </a:bodyPr>
          <a:lstStyle/>
          <a:p>
            <a:pPr algn="ctr" rtl="0"/>
            <a:r>
              <a:rPr lang="fr-FR" sz="4400" b="1" i="1" kern="10" spc="560" dirty="0" smtClean="0">
                <a:ln w="12700">
                  <a:solidFill>
                    <a:srgbClr val="000000"/>
                  </a:solidFill>
                  <a:round/>
                  <a:headEnd/>
                  <a:tailEnd/>
                </a:ln>
                <a:solidFill>
                  <a:schemeClr val="bg2">
                    <a:lumMod val="90000"/>
                  </a:schemeClr>
                </a:solidFill>
                <a:effectLst>
                  <a:outerShdw dist="35921" dir="2700000" algn="ctr" rotWithShape="0">
                    <a:srgbClr val="808080">
                      <a:alpha val="80000"/>
                    </a:srgbClr>
                  </a:outerShdw>
                </a:effectLst>
                <a:latin typeface="Segoe Script"/>
              </a:rPr>
              <a:t>Le </a:t>
            </a:r>
            <a:r>
              <a:rPr lang="fr-FR" sz="4400" b="1" i="1" kern="10" spc="560" dirty="0" err="1" smtClean="0">
                <a:ln w="12700">
                  <a:solidFill>
                    <a:srgbClr val="000000"/>
                  </a:solidFill>
                  <a:round/>
                  <a:headEnd/>
                  <a:tailEnd/>
                </a:ln>
                <a:solidFill>
                  <a:schemeClr val="bg2">
                    <a:lumMod val="90000"/>
                  </a:schemeClr>
                </a:solidFill>
                <a:effectLst>
                  <a:outerShdw dist="35921" dir="2700000" algn="ctr" rotWithShape="0">
                    <a:srgbClr val="808080">
                      <a:alpha val="80000"/>
                    </a:srgbClr>
                  </a:outerShdw>
                </a:effectLst>
                <a:latin typeface="Segoe Script"/>
              </a:rPr>
              <a:t>Bornérand</a:t>
            </a:r>
            <a:endParaRPr lang="fr-FR" sz="4400" b="1" i="1" kern="10" spc="560" dirty="0">
              <a:ln w="12700">
                <a:solidFill>
                  <a:srgbClr val="000000"/>
                </a:solidFill>
                <a:round/>
                <a:headEnd/>
                <a:tailEnd/>
              </a:ln>
              <a:solidFill>
                <a:schemeClr val="bg2">
                  <a:lumMod val="90000"/>
                </a:schemeClr>
              </a:solidFill>
              <a:effectLst>
                <a:outerShdw dist="35921" dir="2700000" algn="ctr" rotWithShape="0">
                  <a:srgbClr val="808080">
                    <a:alpha val="80000"/>
                  </a:srgbClr>
                </a:outerShdw>
              </a:effectLst>
              <a:latin typeface="Segoe Script"/>
            </a:endParaRPr>
          </a:p>
        </p:txBody>
      </p:sp>
      <p:sp>
        <p:nvSpPr>
          <p:cNvPr id="1027" name="WordArt 3"/>
          <p:cNvSpPr>
            <a:spLocks noChangeArrowheads="1" noChangeShapeType="1" noTextEdit="1"/>
          </p:cNvSpPr>
          <p:nvPr/>
        </p:nvSpPr>
        <p:spPr bwMode="auto">
          <a:xfrm>
            <a:off x="476671" y="992560"/>
            <a:ext cx="5832649" cy="432048"/>
          </a:xfrm>
          <a:prstGeom prst="rect">
            <a:avLst/>
          </a:prstGeom>
        </p:spPr>
        <p:txBody>
          <a:bodyPr wrap="none" fromWordArt="1">
            <a:prstTxWarp prst="textPlain">
              <a:avLst>
                <a:gd name="adj" fmla="val 50185"/>
              </a:avLst>
            </a:prstTxWarp>
          </a:bodyPr>
          <a:lstStyle/>
          <a:p>
            <a:pPr algn="ctr" rtl="0"/>
            <a:r>
              <a:rPr lang="fr-FR" sz="2800" b="1" i="1" kern="10" spc="560" dirty="0" smtClean="0">
                <a:ln w="12700">
                  <a:solidFill>
                    <a:srgbClr val="000000"/>
                  </a:solidFill>
                  <a:round/>
                  <a:headEnd/>
                  <a:tailEnd/>
                </a:ln>
                <a:solidFill>
                  <a:schemeClr val="bg2">
                    <a:lumMod val="90000"/>
                  </a:schemeClr>
                </a:solidFill>
                <a:effectLst>
                  <a:outerShdw dist="35921" dir="2700000" algn="ctr" rotWithShape="0">
                    <a:srgbClr val="808080">
                      <a:alpha val="80000"/>
                    </a:srgbClr>
                  </a:outerShdw>
                </a:effectLst>
                <a:latin typeface="Segoe Script"/>
              </a:rPr>
              <a:t>Bulletin municipal de Burdignin</a:t>
            </a:r>
            <a:endParaRPr lang="fr-FR" sz="2800" b="1" i="1" kern="10" spc="560" dirty="0">
              <a:ln w="12700">
                <a:solidFill>
                  <a:srgbClr val="000000"/>
                </a:solidFill>
                <a:round/>
                <a:headEnd/>
                <a:tailEnd/>
              </a:ln>
              <a:solidFill>
                <a:schemeClr val="bg2">
                  <a:lumMod val="90000"/>
                </a:schemeClr>
              </a:solidFill>
              <a:effectLst>
                <a:outerShdw dist="35921" dir="2700000" algn="ctr" rotWithShape="0">
                  <a:srgbClr val="808080">
                    <a:alpha val="80000"/>
                  </a:srgbClr>
                </a:outerShdw>
              </a:effectLst>
              <a:latin typeface="Segoe Script"/>
            </a:endParaRPr>
          </a:p>
        </p:txBody>
      </p:sp>
      <p:sp>
        <p:nvSpPr>
          <p:cNvPr id="9" name="ZoneTexte 8"/>
          <p:cNvSpPr txBox="1"/>
          <p:nvPr/>
        </p:nvSpPr>
        <p:spPr>
          <a:xfrm>
            <a:off x="692696" y="6849130"/>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Le mot du Maire</a:t>
            </a:r>
            <a:endParaRPr lang="fr-FR" sz="2000" dirty="0">
              <a:latin typeface="Segoe Script" pitchFamily="34" charset="0"/>
            </a:endParaRPr>
          </a:p>
        </p:txBody>
      </p:sp>
      <p:sp>
        <p:nvSpPr>
          <p:cNvPr id="1029" name="WordArt 5"/>
          <p:cNvSpPr>
            <a:spLocks noChangeArrowheads="1" noChangeShapeType="1" noTextEdit="1"/>
          </p:cNvSpPr>
          <p:nvPr/>
        </p:nvSpPr>
        <p:spPr bwMode="auto">
          <a:xfrm>
            <a:off x="4581128" y="3885522"/>
            <a:ext cx="1630486" cy="347398"/>
          </a:xfrm>
          <a:prstGeom prst="rect">
            <a:avLst/>
          </a:prstGeom>
        </p:spPr>
        <p:txBody>
          <a:bodyPr wrap="none" fromWordArt="1">
            <a:prstTxWarp prst="textPlain">
              <a:avLst>
                <a:gd name="adj" fmla="val 50000"/>
              </a:avLst>
            </a:prstTxWarp>
          </a:bodyPr>
          <a:lstStyle/>
          <a:p>
            <a:pPr algn="ctr" rtl="0"/>
            <a:r>
              <a:rPr lang="fr-FR" sz="8800" b="1" i="1" kern="10" spc="320" dirty="0" smtClean="0">
                <a:ln w="12700">
                  <a:solidFill>
                    <a:srgbClr val="000000"/>
                  </a:solidFill>
                  <a:round/>
                  <a:headEnd/>
                  <a:tailEnd/>
                </a:ln>
                <a:solidFill>
                  <a:schemeClr val="bg2">
                    <a:lumMod val="90000"/>
                  </a:schemeClr>
                </a:solidFill>
                <a:effectLst>
                  <a:outerShdw dist="35921" dir="2700000" algn="ctr" rotWithShape="0">
                    <a:srgbClr val="808080">
                      <a:alpha val="80000"/>
                    </a:srgbClr>
                  </a:outerShdw>
                </a:effectLst>
                <a:latin typeface="Segoe Script"/>
              </a:rPr>
              <a:t>Février 2020</a:t>
            </a:r>
            <a:endParaRPr lang="fr-FR" sz="8800" b="1" i="1" kern="10" spc="320" dirty="0">
              <a:ln w="12700">
                <a:solidFill>
                  <a:srgbClr val="000000"/>
                </a:solidFill>
                <a:round/>
                <a:headEnd/>
                <a:tailEnd/>
              </a:ln>
              <a:solidFill>
                <a:schemeClr val="bg2">
                  <a:lumMod val="90000"/>
                </a:schemeClr>
              </a:solidFill>
              <a:effectLst>
                <a:outerShdw dist="35921" dir="2700000" algn="ctr" rotWithShape="0">
                  <a:srgbClr val="808080">
                    <a:alpha val="80000"/>
                  </a:srgbClr>
                </a:outerShdw>
              </a:effectLst>
              <a:latin typeface="Segoe Script"/>
            </a:endParaRPr>
          </a:p>
        </p:txBody>
      </p:sp>
      <p:sp>
        <p:nvSpPr>
          <p:cNvPr id="12" name="Espace réservé du numéro de diapositive 11"/>
          <p:cNvSpPr>
            <a:spLocks noGrp="1"/>
          </p:cNvSpPr>
          <p:nvPr>
            <p:ph type="sldNum" sz="quarter" idx="12"/>
          </p:nvPr>
        </p:nvSpPr>
        <p:spPr>
          <a:xfrm>
            <a:off x="5141168" y="9394150"/>
            <a:ext cx="1600200" cy="527402"/>
          </a:xfrm>
        </p:spPr>
        <p:txBody>
          <a:bodyPr/>
          <a:lstStyle/>
          <a:p>
            <a:fld id="{012EA1C8-EFC9-4B2D-82C7-9AA5A4C98914}" type="slidenum">
              <a:rPr lang="fr-FR" smtClean="0"/>
              <a:pPr/>
              <a:t>1</a:t>
            </a:fld>
            <a:endParaRPr lang="fr-FR" dirty="0"/>
          </a:p>
        </p:txBody>
      </p:sp>
      <p:sp>
        <p:nvSpPr>
          <p:cNvPr id="13" name="Espace réservé du contenu 4"/>
          <p:cNvSpPr txBox="1">
            <a:spLocks/>
          </p:cNvSpPr>
          <p:nvPr/>
        </p:nvSpPr>
        <p:spPr>
          <a:xfrm>
            <a:off x="2564904" y="4670192"/>
            <a:ext cx="1440160" cy="43204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0000"/>
              </a:lnSpc>
              <a:spcBef>
                <a:spcPts val="0"/>
              </a:spcBef>
              <a:spcAft>
                <a:spcPts val="0"/>
              </a:spcAft>
              <a:buClrTx/>
              <a:buSzTx/>
              <a:buFont typeface="Arial" pitchFamily="34" charset="0"/>
              <a:buNone/>
              <a:tabLst/>
              <a:defRPr/>
            </a:pPr>
            <a:r>
              <a:rPr kumimoji="0" lang="fr-FR" sz="1800" b="0" i="0" u="none" strike="noStrike" kern="1200" cap="none" spc="0" normalizeH="0" baseline="0" noProof="0" dirty="0" smtClean="0">
                <a:ln>
                  <a:noFill/>
                </a:ln>
                <a:solidFill>
                  <a:schemeClr val="tx1"/>
                </a:solidFill>
                <a:effectLst/>
                <a:uLnTx/>
                <a:uFillTx/>
                <a:latin typeface="Segoe Script" pitchFamily="34" charset="0"/>
                <a:ea typeface="+mn-ea"/>
                <a:cs typeface="+mn-cs"/>
              </a:rPr>
              <a:t>Sommaire</a:t>
            </a:r>
          </a:p>
        </p:txBody>
      </p:sp>
      <p:sp>
        <p:nvSpPr>
          <p:cNvPr id="11" name="ZoneTexte 10"/>
          <p:cNvSpPr txBox="1"/>
          <p:nvPr/>
        </p:nvSpPr>
        <p:spPr>
          <a:xfrm>
            <a:off x="548680" y="5030233"/>
            <a:ext cx="4320480" cy="1584175"/>
          </a:xfrm>
          <a:prstGeom prst="rect">
            <a:avLst/>
          </a:prstGeom>
        </p:spPr>
        <p:txBody>
          <a:bodyPr vert="horz" lIns="91440" tIns="45720" rIns="91440" bIns="45720" rtlCol="0">
            <a:normAutofit fontScale="70000" lnSpcReduction="20000"/>
          </a:bodyPr>
          <a:lstStyle/>
          <a:p>
            <a:pPr marL="342900" indent="-342900">
              <a:lnSpc>
                <a:spcPct val="110000"/>
              </a:lnSpc>
              <a:defRPr/>
            </a:pPr>
            <a:r>
              <a:rPr lang="fr-FR" dirty="0" smtClean="0">
                <a:latin typeface="Segoe Script" pitchFamily="34" charset="0"/>
              </a:rPr>
              <a:t>Le mot du Maire </a:t>
            </a:r>
          </a:p>
          <a:p>
            <a:pPr marL="342900" indent="-342900">
              <a:lnSpc>
                <a:spcPct val="110000"/>
              </a:lnSpc>
              <a:defRPr/>
            </a:pPr>
            <a:r>
              <a:rPr lang="fr-FR" dirty="0" smtClean="0">
                <a:latin typeface="Segoe Script" pitchFamily="34" charset="0"/>
              </a:rPr>
              <a:t>Le partage de la nature </a:t>
            </a:r>
          </a:p>
          <a:p>
            <a:pPr marL="342900" indent="-342900">
              <a:lnSpc>
                <a:spcPct val="110000"/>
              </a:lnSpc>
              <a:defRPr/>
            </a:pPr>
            <a:r>
              <a:rPr lang="fr-FR" dirty="0" smtClean="0">
                <a:latin typeface="Segoe Script" pitchFamily="34" charset="0"/>
              </a:rPr>
              <a:t>Les terrains du marais</a:t>
            </a:r>
          </a:p>
          <a:p>
            <a:pPr marL="342900" indent="-342900">
              <a:lnSpc>
                <a:spcPct val="110000"/>
              </a:lnSpc>
              <a:defRPr/>
            </a:pPr>
            <a:r>
              <a:rPr lang="fr-FR" dirty="0" smtClean="0">
                <a:latin typeface="Segoe Script" pitchFamily="34" charset="0"/>
              </a:rPr>
              <a:t>L’Espérance</a:t>
            </a:r>
          </a:p>
          <a:p>
            <a:pPr marL="342900" indent="-342900">
              <a:lnSpc>
                <a:spcPct val="110000"/>
              </a:lnSpc>
              <a:defRPr/>
            </a:pPr>
            <a:r>
              <a:rPr lang="fr-FR" dirty="0" smtClean="0">
                <a:latin typeface="Segoe Script" pitchFamily="34" charset="0"/>
              </a:rPr>
              <a:t>Ecoles primaires / SIVU scolaire</a:t>
            </a:r>
          </a:p>
          <a:p>
            <a:pPr marL="342900" indent="-342900">
              <a:lnSpc>
                <a:spcPct val="110000"/>
              </a:lnSpc>
              <a:defRPr/>
            </a:pPr>
            <a:r>
              <a:rPr lang="fr-FR" dirty="0" smtClean="0">
                <a:latin typeface="Segoe Script" pitchFamily="34" charset="0"/>
              </a:rPr>
              <a:t>Repas des aînés</a:t>
            </a:r>
          </a:p>
          <a:p>
            <a:pPr marL="342900" indent="-342900">
              <a:lnSpc>
                <a:spcPct val="110000"/>
              </a:lnSpc>
              <a:defRPr/>
            </a:pPr>
            <a:r>
              <a:rPr lang="fr-FR" dirty="0" smtClean="0">
                <a:latin typeface="Segoe Script" pitchFamily="34" charset="0"/>
              </a:rPr>
              <a:t>Informations diverses</a:t>
            </a:r>
          </a:p>
          <a:p>
            <a:pPr marL="342900" indent="-342900">
              <a:lnSpc>
                <a:spcPct val="110000"/>
              </a:lnSpc>
              <a:defRPr/>
            </a:pPr>
            <a:r>
              <a:rPr lang="fr-FR" dirty="0" smtClean="0">
                <a:latin typeface="Segoe Script" pitchFamily="34" charset="0"/>
              </a:rPr>
              <a:t>Etat civil</a:t>
            </a:r>
          </a:p>
        </p:txBody>
      </p:sp>
      <p:sp>
        <p:nvSpPr>
          <p:cNvPr id="16" name="ZoneTexte 15"/>
          <p:cNvSpPr txBox="1"/>
          <p:nvPr/>
        </p:nvSpPr>
        <p:spPr>
          <a:xfrm>
            <a:off x="404664" y="7550512"/>
            <a:ext cx="6192688" cy="2092881"/>
          </a:xfrm>
          <a:prstGeom prst="rect">
            <a:avLst/>
          </a:prstGeom>
          <a:noFill/>
        </p:spPr>
        <p:txBody>
          <a:bodyPr wrap="square" rtlCol="0">
            <a:spAutoFit/>
          </a:bodyPr>
          <a:lstStyle/>
          <a:p>
            <a:pPr algn="just"/>
            <a:r>
              <a:rPr lang="fr-FR" sz="1300" b="1" dirty="0" err="1" smtClean="0">
                <a:latin typeface="Arial" pitchFamily="34" charset="0"/>
                <a:cs typeface="Arial" pitchFamily="34" charset="0"/>
              </a:rPr>
              <a:t>Chèr</a:t>
            </a:r>
            <a:r>
              <a:rPr lang="fr-FR" sz="1300" b="1" dirty="0" smtClean="0">
                <a:latin typeface="Arial" pitchFamily="34" charset="0"/>
                <a:cs typeface="Arial" pitchFamily="34" charset="0"/>
              </a:rPr>
              <a:t>(e)s </a:t>
            </a:r>
            <a:r>
              <a:rPr lang="fr-FR" sz="1300" b="1" dirty="0" err="1" smtClean="0">
                <a:latin typeface="Arial" pitchFamily="34" charset="0"/>
                <a:cs typeface="Arial" pitchFamily="34" charset="0"/>
              </a:rPr>
              <a:t>Bornérand</a:t>
            </a:r>
            <a:r>
              <a:rPr lang="fr-FR" sz="1300" b="1" dirty="0" smtClean="0">
                <a:latin typeface="Arial" pitchFamily="34" charset="0"/>
                <a:cs typeface="Arial" pitchFamily="34" charset="0"/>
              </a:rPr>
              <a:t>(e)s, </a:t>
            </a:r>
            <a:r>
              <a:rPr lang="fr-FR" sz="1300" b="1" dirty="0" err="1" smtClean="0">
                <a:latin typeface="Arial" pitchFamily="34" charset="0"/>
                <a:cs typeface="Arial" pitchFamily="34" charset="0"/>
              </a:rPr>
              <a:t>chèr</a:t>
            </a:r>
            <a:r>
              <a:rPr lang="fr-FR" sz="1300" b="1" dirty="0" smtClean="0">
                <a:latin typeface="Arial" pitchFamily="34" charset="0"/>
                <a:cs typeface="Arial" pitchFamily="34" charset="0"/>
              </a:rPr>
              <a:t>(e)s administré(e)s,</a:t>
            </a:r>
          </a:p>
          <a:p>
            <a:pPr algn="just"/>
            <a:r>
              <a:rPr lang="fr-FR" sz="1300" b="1" dirty="0" smtClean="0">
                <a:latin typeface="Arial" pitchFamily="34" charset="0"/>
                <a:cs typeface="Arial" pitchFamily="34" charset="0"/>
              </a:rPr>
              <a:t> </a:t>
            </a:r>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Nous voici arrivés dans la dernière ligne droite de ce mandat électif de l’équipe « Burdignin entre vos mains », à qui vous avez accordé votre confiance en mars 2014 dès le premier tour de scrutin. </a:t>
            </a:r>
          </a:p>
          <a:p>
            <a:pPr algn="just"/>
            <a:r>
              <a:rPr lang="fr-FR" sz="1300" dirty="0" smtClean="0">
                <a:latin typeface="Arial" pitchFamily="34" charset="0"/>
                <a:cs typeface="Arial" pitchFamily="34" charset="0"/>
              </a:rPr>
              <a:t>Comme la loi électorale interdit aux maires d’utiliser le bulletin municipal (</a:t>
            </a:r>
            <a:r>
              <a:rPr lang="fr-FR" sz="1300" i="1" dirty="0" smtClean="0">
                <a:latin typeface="Arial" pitchFamily="34" charset="0"/>
                <a:cs typeface="Arial" pitchFamily="34" charset="0"/>
              </a:rPr>
              <a:t>Le </a:t>
            </a:r>
            <a:r>
              <a:rPr lang="fr-FR" sz="1300" i="1" dirty="0" err="1" smtClean="0">
                <a:latin typeface="Arial" pitchFamily="34" charset="0"/>
                <a:cs typeface="Arial" pitchFamily="34" charset="0"/>
              </a:rPr>
              <a:t>Bornérand</a:t>
            </a:r>
            <a:r>
              <a:rPr lang="fr-FR" sz="1300" dirty="0" smtClean="0">
                <a:latin typeface="Arial" pitchFamily="34" charset="0"/>
                <a:cs typeface="Arial" pitchFamily="34" charset="0"/>
              </a:rPr>
              <a:t>) à des fins de propagandes électorales six mois avant les prochaines élections, je ne dresserai pas de bilan et je ne parlerai pas des projets à venir, chacun peut consulter les panneaux d’affichages ou le site de la mairie (</a:t>
            </a:r>
            <a:r>
              <a:rPr lang="fr-FR" sz="1300" u="sng" dirty="0" smtClean="0">
                <a:latin typeface="Arial" pitchFamily="34" charset="0"/>
                <a:cs typeface="Arial" pitchFamily="34" charset="0"/>
                <a:hlinkClick r:id="rId3"/>
              </a:rPr>
              <a:t>www.burdignin.fr</a:t>
            </a:r>
            <a:r>
              <a:rPr lang="fr-FR" sz="1300" dirty="0" smtClean="0">
                <a:latin typeface="Arial" pitchFamily="34" charset="0"/>
                <a:cs typeface="Arial" pitchFamily="34" charset="0"/>
              </a:rPr>
              <a:t>) afin d’en apprendre davantage. </a:t>
            </a:r>
            <a:endParaRPr lang="fr-FR" sz="1300" dirty="0">
              <a:latin typeface="Arial" pitchFamily="34" charset="0"/>
              <a:ea typeface="Adobe Song Std L" pitchFamily="18" charset="-128"/>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8640" y="704528"/>
            <a:ext cx="6408712" cy="8784976"/>
          </a:xfrm>
        </p:spPr>
        <p:txBody>
          <a:bodyPr>
            <a:noAutofit/>
          </a:bodyPr>
          <a:lstStyle/>
          <a:p>
            <a:pPr marL="0" indent="4763">
              <a:buNone/>
            </a:pPr>
            <a:r>
              <a:rPr lang="fr-CH" sz="1200" b="1" dirty="0" smtClean="0">
                <a:latin typeface="Arial" pitchFamily="34" charset="0"/>
                <a:cs typeface="Arial" pitchFamily="34" charset="0"/>
              </a:rPr>
              <a:t>Le centre de rééducation</a:t>
            </a:r>
            <a:endParaRPr lang="fr-FR" sz="1200" dirty="0" smtClean="0">
              <a:latin typeface="Arial" pitchFamily="34" charset="0"/>
              <a:cs typeface="Arial" pitchFamily="34" charset="0"/>
            </a:endParaRPr>
          </a:p>
          <a:p>
            <a:pPr marL="0" indent="4763" algn="just">
              <a:buNone/>
            </a:pPr>
            <a:r>
              <a:rPr lang="fr-CH" sz="1200" dirty="0" smtClean="0">
                <a:latin typeface="Arial" pitchFamily="34" charset="0"/>
                <a:cs typeface="Arial" pitchFamily="34" charset="0"/>
              </a:rPr>
              <a:t>Sous la direction de la communauté religieuse de Berck-Plage, le Village de l’Espérance devient un centre de rééducation après traitement des scolioses. Cette activité avait nécessité notamment la construction de la piscine. Ledit centre a été fermé à la suite du décès du chirurgien. </a:t>
            </a:r>
            <a:endParaRPr lang="fr-FR" sz="1200" dirty="0" smtClean="0">
              <a:latin typeface="Arial" pitchFamily="34" charset="0"/>
              <a:cs typeface="Arial" pitchFamily="34" charset="0"/>
            </a:endParaRPr>
          </a:p>
          <a:p>
            <a:pPr marL="0" indent="4763">
              <a:buNone/>
            </a:pPr>
            <a:endParaRPr lang="fr-CH" sz="1200" b="1" dirty="0" smtClean="0">
              <a:latin typeface="Arial" pitchFamily="34" charset="0"/>
              <a:cs typeface="Arial" pitchFamily="34" charset="0"/>
            </a:endParaRPr>
          </a:p>
          <a:p>
            <a:pPr marL="0" indent="4763">
              <a:buNone/>
            </a:pPr>
            <a:r>
              <a:rPr lang="fr-CH" sz="1200" b="1" dirty="0" smtClean="0">
                <a:latin typeface="Arial" pitchFamily="34" charset="0"/>
                <a:cs typeface="Arial" pitchFamily="34" charset="0"/>
              </a:rPr>
              <a:t>Les classes vertes et les classes de neige</a:t>
            </a:r>
            <a:endParaRPr lang="fr-FR" sz="1200" dirty="0" smtClean="0">
              <a:latin typeface="Arial" pitchFamily="34" charset="0"/>
              <a:cs typeface="Arial" pitchFamily="34" charset="0"/>
            </a:endParaRPr>
          </a:p>
          <a:p>
            <a:pPr marL="0" indent="4763" algn="just">
              <a:buNone/>
            </a:pPr>
            <a:r>
              <a:rPr lang="fr-CH" sz="1200" dirty="0" smtClean="0">
                <a:latin typeface="Arial" pitchFamily="34" charset="0"/>
                <a:cs typeface="Arial" pitchFamily="34" charset="0"/>
              </a:rPr>
              <a:t>Avec une capacité de 120 à 130 enfants et </a:t>
            </a:r>
            <a:r>
              <a:rPr lang="fr-CH" sz="1200" dirty="0" err="1" smtClean="0">
                <a:latin typeface="Arial" pitchFamily="34" charset="0"/>
                <a:cs typeface="Arial" pitchFamily="34" charset="0"/>
              </a:rPr>
              <a:t>encadrants</a:t>
            </a:r>
            <a:r>
              <a:rPr lang="fr-CH" sz="1200" dirty="0" smtClean="0">
                <a:latin typeface="Arial" pitchFamily="34" charset="0"/>
                <a:cs typeface="Arial" pitchFamily="34" charset="0"/>
              </a:rPr>
              <a:t>, le centre retrouva enfin sa destination initiale avec les classes vertes et les classes de neige. Composé d’une salle de gymnase polyvalente, d’un labo photo et de salles de classe, il conserva cette destination jusqu’en 2005</a:t>
            </a:r>
          </a:p>
          <a:p>
            <a:pPr marL="0" indent="4763">
              <a:buNone/>
            </a:pPr>
            <a:endParaRPr lang="fr-CH" sz="1200" b="1" dirty="0" smtClean="0">
              <a:latin typeface="Arial" pitchFamily="34" charset="0"/>
              <a:cs typeface="Arial" pitchFamily="34" charset="0"/>
            </a:endParaRPr>
          </a:p>
          <a:p>
            <a:pPr marL="0" indent="4763">
              <a:buNone/>
            </a:pPr>
            <a:endParaRPr lang="fr-CH" sz="1200" b="1" dirty="0" smtClean="0">
              <a:latin typeface="Arial" pitchFamily="34" charset="0"/>
              <a:cs typeface="Arial" pitchFamily="34" charset="0"/>
            </a:endParaRPr>
          </a:p>
          <a:p>
            <a:pPr marL="0" indent="4763">
              <a:buNone/>
            </a:pPr>
            <a:endParaRPr lang="fr-CH" sz="1200" b="1" dirty="0" smtClean="0">
              <a:latin typeface="Arial" pitchFamily="34" charset="0"/>
              <a:cs typeface="Arial" pitchFamily="34" charset="0"/>
            </a:endParaRPr>
          </a:p>
          <a:p>
            <a:pPr marL="0" indent="4763">
              <a:buNone/>
            </a:pPr>
            <a:endParaRPr lang="fr-CH" sz="1200" b="1" dirty="0" smtClean="0">
              <a:latin typeface="Arial" pitchFamily="34" charset="0"/>
              <a:cs typeface="Arial" pitchFamily="34" charset="0"/>
            </a:endParaRPr>
          </a:p>
          <a:p>
            <a:pPr marL="0" indent="4763">
              <a:buNone/>
            </a:pPr>
            <a:endParaRPr lang="fr-CH" sz="1200" b="1" dirty="0" smtClean="0">
              <a:latin typeface="Arial" pitchFamily="34" charset="0"/>
              <a:cs typeface="Arial" pitchFamily="34" charset="0"/>
            </a:endParaRPr>
          </a:p>
          <a:p>
            <a:pPr marL="0" indent="4763">
              <a:buNone/>
            </a:pPr>
            <a:endParaRPr lang="fr-CH" sz="1200" b="1" dirty="0" smtClean="0">
              <a:latin typeface="Arial" pitchFamily="34" charset="0"/>
              <a:cs typeface="Arial" pitchFamily="34" charset="0"/>
            </a:endParaRPr>
          </a:p>
          <a:p>
            <a:pPr marL="0" indent="4763">
              <a:buNone/>
            </a:pPr>
            <a:endParaRPr lang="fr-CH" sz="1200" b="1"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endParaRPr lang="fr-FR" sz="1200" dirty="0" smtClean="0">
              <a:latin typeface="Arial" pitchFamily="34" charset="0"/>
              <a:cs typeface="Arial" pitchFamily="34" charset="0"/>
            </a:endParaRPr>
          </a:p>
          <a:p>
            <a:pPr marL="0" indent="4763">
              <a:buNone/>
            </a:pPr>
            <a:r>
              <a:rPr lang="fr-CH" sz="1200" b="1" dirty="0" smtClean="0">
                <a:latin typeface="Arial" pitchFamily="34" charset="0"/>
                <a:cs typeface="Arial" pitchFamily="34" charset="0"/>
              </a:rPr>
              <a:t>Le centre de deuxième chance</a:t>
            </a:r>
            <a:endParaRPr lang="fr-FR" sz="1200" dirty="0" smtClean="0">
              <a:latin typeface="Arial" pitchFamily="34" charset="0"/>
              <a:cs typeface="Arial" pitchFamily="34" charset="0"/>
            </a:endParaRPr>
          </a:p>
          <a:p>
            <a:pPr marL="0" indent="4763" algn="just">
              <a:buNone/>
            </a:pPr>
            <a:r>
              <a:rPr lang="fr-CH" sz="1200" dirty="0" smtClean="0">
                <a:latin typeface="Arial" pitchFamily="34" charset="0"/>
                <a:cs typeface="Arial" pitchFamily="34" charset="0"/>
              </a:rPr>
              <a:t>Gérer par le Ministère de la défense et du travail de l’époque, la Municipalité avait été contactée à l’été 2006 pour la création d’un centre dit de deuxième chance où des jeunes de 17 à 21 ans, en échec scolaire étaient encadrés afin d’être réinséré dans la société.</a:t>
            </a:r>
          </a:p>
          <a:p>
            <a:pPr marL="0" indent="4763" algn="ctr">
              <a:buNone/>
            </a:pPr>
            <a:endParaRPr lang="fr-FR" sz="1200" dirty="0" smtClean="0">
              <a:latin typeface="Arial" pitchFamily="34" charset="0"/>
              <a:cs typeface="Arial" pitchFamily="34" charset="0"/>
            </a:endParaRPr>
          </a:p>
        </p:txBody>
      </p:sp>
      <p:sp>
        <p:nvSpPr>
          <p:cNvPr id="4" name="Espace réservé du numéro de diapositive 3"/>
          <p:cNvSpPr>
            <a:spLocks noGrp="1"/>
          </p:cNvSpPr>
          <p:nvPr>
            <p:ph type="sldNum" sz="quarter" idx="12"/>
          </p:nvPr>
        </p:nvSpPr>
        <p:spPr>
          <a:xfrm>
            <a:off x="5141168" y="9394150"/>
            <a:ext cx="1600200" cy="527402"/>
          </a:xfrm>
        </p:spPr>
        <p:txBody>
          <a:bodyPr/>
          <a:lstStyle/>
          <a:p>
            <a:fld id="{012EA1C8-EFC9-4B2D-82C7-9AA5A4C98914}" type="slidenum">
              <a:rPr lang="fr-FR" smtClean="0"/>
              <a:pPr/>
              <a:t>10</a:t>
            </a:fld>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648" y="3318419"/>
            <a:ext cx="6244122" cy="4370885"/>
          </a:xfrm>
          <a:prstGeom prst="rect">
            <a:avLst/>
          </a:prstGeom>
          <a:ln w="15875">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04663" y="488504"/>
            <a:ext cx="6262143" cy="2088232"/>
          </a:xfrm>
        </p:spPr>
        <p:txBody>
          <a:bodyPr>
            <a:noAutofit/>
          </a:bodyPr>
          <a:lstStyle/>
          <a:p>
            <a:pPr marL="0" indent="4763" algn="ctr">
              <a:buNone/>
            </a:pPr>
            <a:r>
              <a:rPr lang="fr-CH" sz="1400" b="1" dirty="0" smtClean="0">
                <a:latin typeface="Arial" pitchFamily="34" charset="0"/>
                <a:cs typeface="Arial" pitchFamily="34" charset="0"/>
              </a:rPr>
              <a:t>De nos jours</a:t>
            </a:r>
          </a:p>
          <a:p>
            <a:pPr marL="0" indent="4763" algn="just">
              <a:buNone/>
            </a:pPr>
            <a:endParaRPr lang="fr-FR" sz="1200" dirty="0" smtClean="0">
              <a:latin typeface="Arial" pitchFamily="34" charset="0"/>
              <a:cs typeface="Arial" pitchFamily="34" charset="0"/>
            </a:endParaRPr>
          </a:p>
          <a:p>
            <a:pPr marL="0" indent="4763" algn="just">
              <a:buNone/>
            </a:pPr>
            <a:r>
              <a:rPr lang="fr-CH" sz="1200" dirty="0" smtClean="0">
                <a:latin typeface="Arial" pitchFamily="34" charset="0"/>
                <a:cs typeface="Arial" pitchFamily="34" charset="0"/>
              </a:rPr>
              <a:t>Comme nous vous l’indiquions en début d’article, le Village de l’Espérance était vide depuis plusieurs années. Les bâtiments ayant subi l’effet du temps étaient vétustes et les travaux de mises aux normes importants. </a:t>
            </a:r>
            <a:endParaRPr lang="fr-FR" sz="1200" dirty="0" smtClean="0">
              <a:latin typeface="Arial" pitchFamily="34" charset="0"/>
              <a:cs typeface="Arial" pitchFamily="34" charset="0"/>
            </a:endParaRPr>
          </a:p>
          <a:p>
            <a:pPr marL="0" indent="4763" algn="just">
              <a:buNone/>
            </a:pPr>
            <a:r>
              <a:rPr lang="fr-CH" sz="1200" dirty="0" smtClean="0">
                <a:latin typeface="Arial" pitchFamily="34" charset="0"/>
                <a:cs typeface="Arial" pitchFamily="34" charset="0"/>
              </a:rPr>
              <a:t>Acquisition de la Commune en 2012, il nous tenait à cœur de trouver une nouvelle destination au Village de l’Espérance. </a:t>
            </a:r>
            <a:endParaRPr lang="fr-FR" sz="1200" dirty="0" smtClean="0">
              <a:latin typeface="Arial" pitchFamily="34" charset="0"/>
              <a:cs typeface="Arial" pitchFamily="34" charset="0"/>
            </a:endParaRPr>
          </a:p>
          <a:p>
            <a:pPr algn="just">
              <a:buNone/>
            </a:pPr>
            <a:r>
              <a:rPr lang="fr-FR" sz="1200" dirty="0" smtClean="0">
                <a:latin typeface="Arial" pitchFamily="34" charset="0"/>
                <a:cs typeface="Arial" pitchFamily="34" charset="0"/>
              </a:rPr>
              <a:t>L’occasion s’est présentée en 2018 lorsqu’un projet de colonie de vacances a été exposé aux membres du conseil municipal, projet concrétisé dès l’année suivante :</a:t>
            </a:r>
            <a:endParaRPr lang="fr-FR" sz="2400" dirty="0"/>
          </a:p>
        </p:txBody>
      </p:sp>
      <p:sp>
        <p:nvSpPr>
          <p:cNvPr id="4" name="Espace réservé du numéro de diapositive 3"/>
          <p:cNvSpPr>
            <a:spLocks noGrp="1"/>
          </p:cNvSpPr>
          <p:nvPr>
            <p:ph type="sldNum" sz="quarter" idx="12"/>
          </p:nvPr>
        </p:nvSpPr>
        <p:spPr>
          <a:xfrm>
            <a:off x="5141168" y="9394150"/>
            <a:ext cx="1600200" cy="527402"/>
          </a:xfrm>
        </p:spPr>
        <p:txBody>
          <a:bodyPr/>
          <a:lstStyle/>
          <a:p>
            <a:fld id="{012EA1C8-EFC9-4B2D-82C7-9AA5A4C98914}" type="slidenum">
              <a:rPr lang="fr-FR" smtClean="0"/>
              <a:pPr/>
              <a:t>11</a:t>
            </a:fld>
            <a:endParaRPr lang="fr-FR" dirty="0"/>
          </a:p>
        </p:txBody>
      </p:sp>
      <p:graphicFrame>
        <p:nvGraphicFramePr>
          <p:cNvPr id="5" name="Objet 4"/>
          <p:cNvGraphicFramePr>
            <a:graphicFrameLocks/>
          </p:cNvGraphicFramePr>
          <p:nvPr/>
        </p:nvGraphicFramePr>
        <p:xfrm>
          <a:off x="1143000" y="3429000"/>
          <a:ext cx="4572000" cy="3048000"/>
        </p:xfrm>
        <a:graphic>
          <a:graphicData uri="http://schemas.openxmlformats.org/presentationml/2006/ole">
            <mc:AlternateContent xmlns:mc="http://schemas.openxmlformats.org/markup-compatibility/2006">
              <mc:Choice xmlns:v="urn:schemas-microsoft-com:vml" Requires="v">
                <p:oleObj spid="_x0000_s32816" name="Acrobat Document" r:id="rId3" imgW="0" imgH="0" progId="AcroExch.Document.DC">
                  <p:embed/>
                </p:oleObj>
              </mc:Choice>
              <mc:Fallback>
                <p:oleObj name="Acrobat Document" r:id="rId3" imgW="0" imgH="0" progId="AcroExch.Document.DC">
                  <p:embed/>
                  <p:pic>
                    <p:nvPicPr>
                      <p:cNvPr id="0" name="Rectangle 2"/>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43000" y="3429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773" name="Picture 5"/>
          <p:cNvPicPr>
            <a:picLocks noChangeAspect="1" noChangeArrowheads="1"/>
          </p:cNvPicPr>
          <p:nvPr/>
        </p:nvPicPr>
        <p:blipFill>
          <a:blip r:embed="rId4" cstate="print"/>
          <a:srcRect l="15413" t="14303" r="34976" b="4641"/>
          <a:stretch>
            <a:fillRect/>
          </a:stretch>
        </p:blipFill>
        <p:spPr bwMode="auto">
          <a:xfrm>
            <a:off x="260648" y="2936776"/>
            <a:ext cx="6391638" cy="5874072"/>
          </a:xfrm>
          <a:prstGeom prst="rect">
            <a:avLst/>
          </a:prstGeom>
          <a:noFill/>
          <a:ln w="9525">
            <a:noFill/>
            <a:miter lim="800000"/>
            <a:headEnd/>
            <a:tailEnd/>
          </a:ln>
        </p:spPr>
      </p:pic>
      <p:sp>
        <p:nvSpPr>
          <p:cNvPr id="7" name="Rectangle 6"/>
          <p:cNvSpPr/>
          <p:nvPr/>
        </p:nvSpPr>
        <p:spPr>
          <a:xfrm>
            <a:off x="4221088" y="2576736"/>
            <a:ext cx="2371162" cy="369332"/>
          </a:xfrm>
          <a:prstGeom prst="rect">
            <a:avLst/>
          </a:prstGeom>
        </p:spPr>
        <p:txBody>
          <a:bodyPr wrap="none">
            <a:spAutoFit/>
          </a:bodyPr>
          <a:lstStyle/>
          <a:p>
            <a:r>
              <a:rPr lang="fr-FR" b="1" i="1" dirty="0" smtClean="0"/>
              <a:t>Dimanche 3 mars 2019</a:t>
            </a:r>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188640" y="776536"/>
            <a:ext cx="6262143" cy="432048"/>
          </a:xfrm>
        </p:spPr>
        <p:txBody>
          <a:bodyPr>
            <a:noAutofit/>
          </a:bodyPr>
          <a:lstStyle/>
          <a:p>
            <a:pPr algn="just">
              <a:buNone/>
            </a:pPr>
            <a:r>
              <a:rPr lang="fr-FR" sz="1200" dirty="0" smtClean="0">
                <a:latin typeface="Arial" pitchFamily="34" charset="0"/>
                <a:cs typeface="Arial" pitchFamily="34" charset="0"/>
              </a:rPr>
              <a:t>Projet qui se porte bien  … </a:t>
            </a:r>
            <a:endParaRPr lang="fr-FR" sz="2400" dirty="0"/>
          </a:p>
        </p:txBody>
      </p:sp>
      <p:sp>
        <p:nvSpPr>
          <p:cNvPr id="4" name="Espace réservé du numéro de diapositive 3"/>
          <p:cNvSpPr>
            <a:spLocks noGrp="1"/>
          </p:cNvSpPr>
          <p:nvPr>
            <p:ph type="sldNum" sz="quarter" idx="12"/>
          </p:nvPr>
        </p:nvSpPr>
        <p:spPr>
          <a:xfrm>
            <a:off x="5141168" y="9394150"/>
            <a:ext cx="1600200" cy="527402"/>
          </a:xfrm>
        </p:spPr>
        <p:txBody>
          <a:bodyPr/>
          <a:lstStyle/>
          <a:p>
            <a:fld id="{012EA1C8-EFC9-4B2D-82C7-9AA5A4C98914}" type="slidenum">
              <a:rPr lang="fr-FR" smtClean="0"/>
              <a:pPr/>
              <a:t>12</a:t>
            </a:fld>
            <a:endParaRPr lang="fr-FR" dirty="0"/>
          </a:p>
        </p:txBody>
      </p:sp>
      <p:graphicFrame>
        <p:nvGraphicFramePr>
          <p:cNvPr id="5" name="Objet 4"/>
          <p:cNvGraphicFramePr>
            <a:graphicFrameLocks/>
          </p:cNvGraphicFramePr>
          <p:nvPr/>
        </p:nvGraphicFramePr>
        <p:xfrm>
          <a:off x="1143000" y="3429000"/>
          <a:ext cx="4572000" cy="3048000"/>
        </p:xfrm>
        <a:graphic>
          <a:graphicData uri="http://schemas.openxmlformats.org/presentationml/2006/ole">
            <mc:AlternateContent xmlns:mc="http://schemas.openxmlformats.org/markup-compatibility/2006">
              <mc:Choice xmlns:v="urn:schemas-microsoft-com:vml" Requires="v">
                <p:oleObj spid="_x0000_s33839" name="Acrobat Document" r:id="rId3" imgW="0" imgH="0" progId="AcroExch.Document.DC">
                  <p:embed/>
                </p:oleObj>
              </mc:Choice>
              <mc:Fallback>
                <p:oleObj name="Acrobat Document" r:id="rId3" imgW="0" imgH="0" progId="AcroExch.Document.DC">
                  <p:embed/>
                  <p:pic>
                    <p:nvPicPr>
                      <p:cNvPr id="0" name="Rectangle 2"/>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43000" y="3429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795" name="Picture 3"/>
          <p:cNvPicPr>
            <a:picLocks noChangeAspect="1" noChangeArrowheads="1"/>
          </p:cNvPicPr>
          <p:nvPr/>
        </p:nvPicPr>
        <p:blipFill>
          <a:blip r:embed="rId4" cstate="print"/>
          <a:srcRect l="5018" t="17240" r="25526" b="7161"/>
          <a:stretch>
            <a:fillRect/>
          </a:stretch>
        </p:blipFill>
        <p:spPr bwMode="auto">
          <a:xfrm>
            <a:off x="188639" y="1578355"/>
            <a:ext cx="6382309" cy="3907536"/>
          </a:xfrm>
          <a:prstGeom prst="rect">
            <a:avLst/>
          </a:prstGeom>
          <a:noFill/>
          <a:ln w="9525">
            <a:noFill/>
            <a:miter lim="800000"/>
            <a:headEnd/>
            <a:tailEnd/>
          </a:ln>
        </p:spPr>
      </p:pic>
      <p:pic>
        <p:nvPicPr>
          <p:cNvPr id="33796" name="Picture 4"/>
          <p:cNvPicPr>
            <a:picLocks noChangeAspect="1" noChangeArrowheads="1"/>
          </p:cNvPicPr>
          <p:nvPr/>
        </p:nvPicPr>
        <p:blipFill>
          <a:blip r:embed="rId5" cstate="print"/>
          <a:srcRect l="4641" t="16400" r="25430" b="9681"/>
          <a:stretch>
            <a:fillRect/>
          </a:stretch>
        </p:blipFill>
        <p:spPr bwMode="auto">
          <a:xfrm>
            <a:off x="188640" y="5538795"/>
            <a:ext cx="6402166" cy="3806693"/>
          </a:xfrm>
          <a:prstGeom prst="rect">
            <a:avLst/>
          </a:prstGeom>
          <a:noFill/>
          <a:ln w="9525">
            <a:noFill/>
            <a:miter lim="800000"/>
            <a:headEnd/>
            <a:tailEnd/>
          </a:ln>
        </p:spPr>
      </p:pic>
      <p:sp>
        <p:nvSpPr>
          <p:cNvPr id="7" name="Rectangle 6"/>
          <p:cNvSpPr/>
          <p:nvPr/>
        </p:nvSpPr>
        <p:spPr>
          <a:xfrm>
            <a:off x="4149080" y="1146307"/>
            <a:ext cx="2561086" cy="369332"/>
          </a:xfrm>
          <a:prstGeom prst="rect">
            <a:avLst/>
          </a:prstGeom>
        </p:spPr>
        <p:txBody>
          <a:bodyPr wrap="none">
            <a:spAutoFit/>
          </a:bodyPr>
          <a:lstStyle/>
          <a:p>
            <a:r>
              <a:rPr lang="fr-FR" b="1" i="1" dirty="0" smtClean="0"/>
              <a:t>Vendredi 24 janvier 2020</a:t>
            </a: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48680" y="416496"/>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Ecoles primaires</a:t>
            </a:r>
            <a:endParaRPr lang="fr-FR" sz="2000" dirty="0">
              <a:latin typeface="Segoe Script" pitchFamily="34" charset="0"/>
            </a:endParaRPr>
          </a:p>
        </p:txBody>
      </p:sp>
      <p:sp>
        <p:nvSpPr>
          <p:cNvPr id="3" name="Espace réservé du numéro de diapositive 2"/>
          <p:cNvSpPr>
            <a:spLocks noGrp="1"/>
          </p:cNvSpPr>
          <p:nvPr>
            <p:ph type="sldNum" sz="quarter" idx="12"/>
          </p:nvPr>
        </p:nvSpPr>
        <p:spPr>
          <a:xfrm>
            <a:off x="5141168" y="9394150"/>
            <a:ext cx="1600200" cy="527402"/>
          </a:xfrm>
        </p:spPr>
        <p:txBody>
          <a:bodyPr/>
          <a:lstStyle/>
          <a:p>
            <a:fld id="{012EA1C8-EFC9-4B2D-82C7-9AA5A4C98914}" type="slidenum">
              <a:rPr lang="fr-FR" smtClean="0"/>
              <a:pPr/>
              <a:t>13</a:t>
            </a:fld>
            <a:endParaRPr lang="fr-FR"/>
          </a:p>
        </p:txBody>
      </p:sp>
      <p:sp>
        <p:nvSpPr>
          <p:cNvPr id="6" name="ZoneTexte 5"/>
          <p:cNvSpPr txBox="1"/>
          <p:nvPr/>
        </p:nvSpPr>
        <p:spPr>
          <a:xfrm>
            <a:off x="332656" y="1028564"/>
            <a:ext cx="6048672" cy="1046440"/>
          </a:xfrm>
          <a:prstGeom prst="rect">
            <a:avLst/>
          </a:prstGeom>
          <a:noFill/>
        </p:spPr>
        <p:txBody>
          <a:bodyPr wrap="square" rtlCol="0">
            <a:spAutoFit/>
          </a:bodyPr>
          <a:lstStyle/>
          <a:p>
            <a:pPr algn="ctr"/>
            <a:r>
              <a:rPr lang="fr-FR" sz="1600" b="1" dirty="0" smtClean="0"/>
              <a:t>A l’école de Burdignin…</a:t>
            </a:r>
            <a:endParaRPr lang="fr-FR" sz="1600" dirty="0" smtClean="0"/>
          </a:p>
          <a:p>
            <a:r>
              <a:rPr lang="fr-FR" sz="1600" b="1" dirty="0" smtClean="0"/>
              <a:t> </a:t>
            </a:r>
            <a:endParaRPr lang="fr-FR" sz="1600" dirty="0" smtClean="0"/>
          </a:p>
          <a:p>
            <a:pPr algn="ctr"/>
            <a:r>
              <a:rPr lang="fr-FR" sz="1600" b="1" dirty="0" smtClean="0"/>
              <a:t>Toujours aussi actifs !</a:t>
            </a:r>
            <a:endParaRPr lang="fr-FR" sz="1600" dirty="0" smtClean="0"/>
          </a:p>
          <a:p>
            <a:endParaRPr lang="fr-FR" sz="1200" dirty="0">
              <a:latin typeface="Arial" pitchFamily="34" charset="0"/>
              <a:cs typeface="Arial" pitchFamily="34" charset="0"/>
            </a:endParaRPr>
          </a:p>
        </p:txBody>
      </p:sp>
      <p:sp>
        <p:nvSpPr>
          <p:cNvPr id="7" name="ZoneTexte 6"/>
          <p:cNvSpPr txBox="1"/>
          <p:nvPr/>
        </p:nvSpPr>
        <p:spPr>
          <a:xfrm>
            <a:off x="260648" y="2360712"/>
            <a:ext cx="2304256" cy="3416320"/>
          </a:xfrm>
          <a:prstGeom prst="rect">
            <a:avLst/>
          </a:prstGeom>
          <a:noFill/>
        </p:spPr>
        <p:txBody>
          <a:bodyPr wrap="square" rtlCol="0">
            <a:spAutoFit/>
          </a:bodyPr>
          <a:lstStyle/>
          <a:p>
            <a:pPr algn="just"/>
            <a:r>
              <a:rPr lang="fr-FR" sz="1200" dirty="0" smtClean="0">
                <a:latin typeface="Arial" pitchFamily="34" charset="0"/>
                <a:cs typeface="Arial" pitchFamily="34" charset="0"/>
              </a:rPr>
              <a:t>Le vendredi 10 octobre, les élèves de l’école de Burdignin ont participé au cross d’automne qui réunissait l’ensemble des élèves de la Vallée Verte au plateau des Moises. Après un entraînement régulier et progressif, chaque enfant avait choisi pour le jour J une distance qu’il pourrait parcourir dans le temps imparti. Malgré la fraîcheur matinale, le beau était de la partie et tous les enfants sont rentrés fatigués mais contents de leur performance personnelle. Bravo à tous !</a:t>
            </a:r>
          </a:p>
          <a:p>
            <a:pPr algn="just"/>
            <a:endParaRPr lang="fr-FR" sz="1200" dirty="0">
              <a:latin typeface="Arial" pitchFamily="34" charset="0"/>
              <a:cs typeface="Arial" pitchFamily="34" charset="0"/>
            </a:endParaRPr>
          </a:p>
        </p:txBody>
      </p:sp>
      <p:pic>
        <p:nvPicPr>
          <p:cNvPr id="12" name="Image 11"/>
          <p:cNvPicPr/>
          <p:nvPr/>
        </p:nvPicPr>
        <p:blipFill>
          <a:blip r:embed="rId2" cstate="print">
            <a:extLst>
              <a:ext uri="{28A0092B-C50C-407E-A947-70E740481C1C}">
                <a14:useLocalDpi xmlns:a14="http://schemas.microsoft.com/office/drawing/2010/main" val="0"/>
              </a:ext>
            </a:extLst>
          </a:blip>
          <a:stretch>
            <a:fillRect/>
          </a:stretch>
        </p:blipFill>
        <p:spPr>
          <a:xfrm>
            <a:off x="2780928" y="2360712"/>
            <a:ext cx="3824858" cy="3096344"/>
          </a:xfrm>
          <a:prstGeom prst="round2DiagRect">
            <a:avLst>
              <a:gd name="adj1" fmla="val 16667"/>
              <a:gd name="adj2" fmla="val 0"/>
            </a:avLst>
          </a:prstGeom>
          <a:ln w="19050" cap="sq">
            <a:solidFill>
              <a:srgbClr val="00B050"/>
            </a:solidFill>
            <a:miter lim="800000"/>
          </a:ln>
          <a:effectLst>
            <a:outerShdw blurRad="254000" algn="tl" rotWithShape="0">
              <a:srgbClr val="000000">
                <a:alpha val="43000"/>
              </a:srgbClr>
            </a:outerShdw>
          </a:effectLst>
        </p:spPr>
      </p:pic>
      <p:sp>
        <p:nvSpPr>
          <p:cNvPr id="8193" name="Rectangle 1"/>
          <p:cNvSpPr>
            <a:spLocks noChangeArrowheads="1"/>
          </p:cNvSpPr>
          <p:nvPr/>
        </p:nvSpPr>
        <p:spPr bwMode="auto">
          <a:xfrm>
            <a:off x="260648" y="6191652"/>
            <a:ext cx="194421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Au mois de janvier, les deux classes ont pu bénéficier de huit séances de ski de piste à la station d’Habère-Poche  malgré un enneigement qui n’était pas toujours optimal.</a:t>
            </a:r>
            <a:endParaRPr kumimoji="0" lang="fr-FR"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Imag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888" y="5817096"/>
            <a:ext cx="4133850" cy="2324100"/>
          </a:xfrm>
          <a:prstGeom prst="rect">
            <a:avLst/>
          </a:prstGeom>
          <a:noFill/>
          <a:ln>
            <a:noFill/>
          </a:ln>
        </p:spPr>
      </p:pic>
      <p:sp>
        <p:nvSpPr>
          <p:cNvPr id="8195" name="Rectangle 3"/>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8196" name="Rectangle 4"/>
          <p:cNvSpPr>
            <a:spLocks noChangeArrowheads="1"/>
          </p:cNvSpPr>
          <p:nvPr/>
        </p:nvSpPr>
        <p:spPr bwMode="auto">
          <a:xfrm>
            <a:off x="260648" y="8265368"/>
            <a:ext cx="633670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Dans le cadre du savoir-nager, la classe des CE1/CE2 s’est rendue à la piscine de Boëge tous les mardis et vendredis du mois de juin jusqu’à la veille des grandes vacances. La météo agréable a permis aux élèves de progresser rapidement dans l’apprentissage de la natation.</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5141168" y="9394150"/>
            <a:ext cx="1600200" cy="527402"/>
          </a:xfrm>
        </p:spPr>
        <p:txBody>
          <a:bodyPr/>
          <a:lstStyle/>
          <a:p>
            <a:fld id="{012EA1C8-EFC9-4B2D-82C7-9AA5A4C98914}" type="slidenum">
              <a:rPr lang="fr-FR" smtClean="0"/>
              <a:pPr/>
              <a:t>14</a:t>
            </a:fld>
            <a:endParaRPr lang="fr-FR" dirty="0"/>
          </a:p>
        </p:txBody>
      </p:sp>
      <p:sp>
        <p:nvSpPr>
          <p:cNvPr id="5" name="ZoneTexte 4"/>
          <p:cNvSpPr txBox="1"/>
          <p:nvPr/>
        </p:nvSpPr>
        <p:spPr>
          <a:xfrm>
            <a:off x="188640" y="344488"/>
            <a:ext cx="6048672" cy="307777"/>
          </a:xfrm>
          <a:prstGeom prst="rect">
            <a:avLst/>
          </a:prstGeom>
          <a:noFill/>
        </p:spPr>
        <p:txBody>
          <a:bodyPr wrap="square" rtlCol="0">
            <a:spAutoFit/>
          </a:bodyPr>
          <a:lstStyle/>
          <a:p>
            <a:r>
              <a:rPr lang="fr-FR" sz="1400" b="1" dirty="0" smtClean="0">
                <a:latin typeface="Arial" pitchFamily="34" charset="0"/>
                <a:cs typeface="Arial" pitchFamily="34" charset="0"/>
              </a:rPr>
              <a:t>Projet cinéma :</a:t>
            </a:r>
            <a:endParaRPr lang="fr-FR" sz="1400" dirty="0">
              <a:latin typeface="Arial" pitchFamily="34" charset="0"/>
              <a:cs typeface="Arial" pitchFamily="34" charset="0"/>
            </a:endParaRPr>
          </a:p>
        </p:txBody>
      </p:sp>
      <p:sp>
        <p:nvSpPr>
          <p:cNvPr id="6" name="ZoneTexte 5"/>
          <p:cNvSpPr txBox="1"/>
          <p:nvPr/>
        </p:nvSpPr>
        <p:spPr>
          <a:xfrm>
            <a:off x="188640" y="704528"/>
            <a:ext cx="6048672" cy="1569660"/>
          </a:xfrm>
          <a:prstGeom prst="rect">
            <a:avLst/>
          </a:prstGeom>
          <a:noFill/>
        </p:spPr>
        <p:txBody>
          <a:bodyPr wrap="square" rtlCol="0">
            <a:spAutoFit/>
          </a:bodyPr>
          <a:lstStyle/>
          <a:p>
            <a:pPr algn="just"/>
            <a:r>
              <a:rPr lang="fr-FR" sz="1200" dirty="0" smtClean="0">
                <a:latin typeface="Arial" pitchFamily="34" charset="0"/>
                <a:cs typeface="Arial" pitchFamily="34" charset="0"/>
              </a:rPr>
              <a:t>Au cinéma La Trace les deux classes ont pu visionner deux films : </a:t>
            </a:r>
            <a:r>
              <a:rPr lang="fr-FR" sz="1200" b="1" i="1" dirty="0" err="1" smtClean="0">
                <a:latin typeface="Arial" pitchFamily="34" charset="0"/>
                <a:cs typeface="Arial" pitchFamily="34" charset="0"/>
              </a:rPr>
              <a:t>Parvana</a:t>
            </a:r>
            <a:r>
              <a:rPr lang="fr-FR" sz="1200" b="1" i="1" dirty="0" smtClean="0">
                <a:latin typeface="Arial" pitchFamily="34" charset="0"/>
                <a:cs typeface="Arial" pitchFamily="34" charset="0"/>
              </a:rPr>
              <a:t> </a:t>
            </a:r>
            <a:r>
              <a:rPr lang="fr-FR" sz="1200" dirty="0" smtClean="0">
                <a:latin typeface="Arial" pitchFamily="34" charset="0"/>
                <a:cs typeface="Arial" pitchFamily="34" charset="0"/>
              </a:rPr>
              <a:t>(dessin animé qui traite de l’enfance en Afghanistan pendant la guerre) et </a:t>
            </a:r>
            <a:r>
              <a:rPr lang="fr-FR" sz="1200" b="1" i="1" dirty="0" smtClean="0">
                <a:latin typeface="Arial" pitchFamily="34" charset="0"/>
                <a:cs typeface="Arial" pitchFamily="34" charset="0"/>
              </a:rPr>
              <a:t>Tous en scène</a:t>
            </a:r>
            <a:r>
              <a:rPr lang="fr-FR" sz="1200" dirty="0" smtClean="0">
                <a:latin typeface="Arial" pitchFamily="34" charset="0"/>
                <a:cs typeface="Arial" pitchFamily="34" charset="0"/>
              </a:rPr>
              <a:t> (sur le thème du chant).</a:t>
            </a:r>
          </a:p>
          <a:p>
            <a:pPr algn="just"/>
            <a:r>
              <a:rPr lang="fr-FR" sz="1200" dirty="0" smtClean="0">
                <a:latin typeface="Arial" pitchFamily="34" charset="0"/>
                <a:cs typeface="Arial" pitchFamily="34" charset="0"/>
              </a:rPr>
              <a:t>Ensuite, au mois de juin, les enfants ont participé au Festival Anima-J </a:t>
            </a:r>
          </a:p>
          <a:p>
            <a:pPr algn="just"/>
            <a:r>
              <a:rPr lang="fr-FR" sz="1200" dirty="0" smtClean="0">
                <a:latin typeface="Arial" pitchFamily="34" charset="0"/>
                <a:cs typeface="Arial" pitchFamily="34" charset="0"/>
              </a:rPr>
              <a:t>(projection de films d’animation sélectionnés par un jury d’enseignants en marge du Festival international du film d’animation d’Annecy).</a:t>
            </a:r>
          </a:p>
          <a:p>
            <a:pPr algn="just"/>
            <a:r>
              <a:rPr lang="fr-FR" sz="1200" dirty="0" smtClean="0">
                <a:latin typeface="Arial" pitchFamily="34" charset="0"/>
                <a:cs typeface="Arial" pitchFamily="34" charset="0"/>
              </a:rPr>
              <a:t>Merci à Thierry </a:t>
            </a:r>
            <a:r>
              <a:rPr lang="fr-FR" sz="1200" dirty="0" err="1" smtClean="0">
                <a:latin typeface="Arial" pitchFamily="34" charset="0"/>
                <a:cs typeface="Arial" pitchFamily="34" charset="0"/>
              </a:rPr>
              <a:t>Georgel</a:t>
            </a:r>
            <a:r>
              <a:rPr lang="fr-FR" sz="1200" dirty="0" smtClean="0">
                <a:latin typeface="Arial" pitchFamily="34" charset="0"/>
                <a:cs typeface="Arial" pitchFamily="34" charset="0"/>
              </a:rPr>
              <a:t> pour son professionnalisme, son accueil et sa disponibilité.</a:t>
            </a:r>
          </a:p>
          <a:p>
            <a:pPr algn="just"/>
            <a:endParaRPr lang="fr-FR" sz="1200" dirty="0">
              <a:latin typeface="Arial" pitchFamily="34" charset="0"/>
              <a:cs typeface="Arial" pitchFamily="34" charset="0"/>
            </a:endParaRPr>
          </a:p>
        </p:txBody>
      </p:sp>
      <p:sp>
        <p:nvSpPr>
          <p:cNvPr id="9" name="ZoneTexte 8"/>
          <p:cNvSpPr txBox="1"/>
          <p:nvPr/>
        </p:nvSpPr>
        <p:spPr>
          <a:xfrm>
            <a:off x="188640" y="2216697"/>
            <a:ext cx="4608513" cy="307777"/>
          </a:xfrm>
          <a:prstGeom prst="rect">
            <a:avLst/>
          </a:prstGeom>
          <a:noFill/>
        </p:spPr>
        <p:txBody>
          <a:bodyPr wrap="square" rtlCol="0">
            <a:spAutoFit/>
          </a:bodyPr>
          <a:lstStyle/>
          <a:p>
            <a:r>
              <a:rPr lang="fr-FR" sz="1400" b="1" dirty="0" smtClean="0">
                <a:latin typeface="Arial" pitchFamily="34" charset="0"/>
                <a:cs typeface="Arial" pitchFamily="34" charset="0"/>
              </a:rPr>
              <a:t>Citoyenneté</a:t>
            </a:r>
            <a:r>
              <a:rPr lang="fr-FR" sz="1400" b="1" i="1" dirty="0" smtClean="0">
                <a:latin typeface="Arial" pitchFamily="34" charset="0"/>
                <a:cs typeface="Arial" pitchFamily="34" charset="0"/>
              </a:rPr>
              <a:t> :</a:t>
            </a:r>
            <a:endParaRPr lang="fr-FR" sz="1400" dirty="0">
              <a:latin typeface="Arial" pitchFamily="34" charset="0"/>
              <a:cs typeface="Arial" pitchFamily="34" charset="0"/>
            </a:endParaRPr>
          </a:p>
        </p:txBody>
      </p:sp>
      <p:sp>
        <p:nvSpPr>
          <p:cNvPr id="10" name="ZoneTexte 9"/>
          <p:cNvSpPr txBox="1"/>
          <p:nvPr/>
        </p:nvSpPr>
        <p:spPr>
          <a:xfrm>
            <a:off x="188640" y="2576737"/>
            <a:ext cx="2736304" cy="3384375"/>
          </a:xfrm>
          <a:prstGeom prst="rect">
            <a:avLst/>
          </a:prstGeom>
          <a:noFill/>
        </p:spPr>
        <p:txBody>
          <a:bodyPr wrap="square" rtlCol="0">
            <a:spAutoFit/>
          </a:bodyPr>
          <a:lstStyle/>
          <a:p>
            <a:pPr algn="just"/>
            <a:r>
              <a:rPr lang="fr-FR" sz="1200" dirty="0" smtClean="0">
                <a:latin typeface="Arial" pitchFamily="34" charset="0"/>
                <a:cs typeface="Arial" pitchFamily="34" charset="0"/>
              </a:rPr>
              <a:t>Dans la mise en œuvre du parcours citoyen plusieurs actions ont été menées. Tout au long de leur scolarité les enfants sont sensibilisés afin de devenir des adultes citoyens et responsables.</a:t>
            </a:r>
          </a:p>
          <a:p>
            <a:pPr algn="just"/>
            <a:r>
              <a:rPr lang="fr-FR" sz="1200" dirty="0" smtClean="0">
                <a:latin typeface="Arial" pitchFamily="34" charset="0"/>
                <a:cs typeface="Arial" pitchFamily="34" charset="0"/>
              </a:rPr>
              <a:t>L’école a participé aux deux cérémonies commémoratives :</a:t>
            </a:r>
          </a:p>
          <a:p>
            <a:pPr algn="just"/>
            <a:r>
              <a:rPr lang="fr-FR" sz="1200" dirty="0" smtClean="0">
                <a:latin typeface="Arial" pitchFamily="34" charset="0"/>
                <a:cs typeface="Arial" pitchFamily="34" charset="0"/>
              </a:rPr>
              <a:t>le 11 novembre à Boëge  pour fêter le centenaire de la fin de la première guerre mondiale et le 8 mai à Villard où une pluie battante n’a pas découragé nos petits citoyens. Merci encore pour ces belles participations très émouvantes.</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 </a:t>
            </a:r>
          </a:p>
          <a:p>
            <a:pPr algn="just"/>
            <a:endParaRPr lang="fr-FR" sz="1200" dirty="0">
              <a:latin typeface="Arial" pitchFamily="34" charset="0"/>
              <a:cs typeface="Arial" pitchFamily="34" charset="0"/>
            </a:endParaRPr>
          </a:p>
        </p:txBody>
      </p:sp>
      <p:pic>
        <p:nvPicPr>
          <p:cNvPr id="15" name="Image 14"/>
          <p:cNvPicPr/>
          <p:nvPr/>
        </p:nvPicPr>
        <p:blipFill>
          <a:blip r:embed="rId2" cstate="print">
            <a:extLst>
              <a:ext uri="{28A0092B-C50C-407E-A947-70E740481C1C}">
                <a14:useLocalDpi xmlns:a14="http://schemas.microsoft.com/office/drawing/2010/main" val="0"/>
              </a:ext>
            </a:extLst>
          </a:blip>
          <a:stretch>
            <a:fillRect/>
          </a:stretch>
        </p:blipFill>
        <p:spPr>
          <a:xfrm>
            <a:off x="3356993" y="2288704"/>
            <a:ext cx="2808312" cy="165618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6" name="Image 15"/>
          <p:cNvPicPr/>
          <p:nvPr/>
        </p:nvPicPr>
        <p:blipFill>
          <a:blip r:embed="rId3" cstate="print">
            <a:extLst>
              <a:ext uri="{28A0092B-C50C-407E-A947-70E740481C1C}">
                <a14:useLocalDpi xmlns:a14="http://schemas.microsoft.com/office/drawing/2010/main" val="0"/>
              </a:ext>
            </a:extLst>
          </a:blip>
          <a:stretch>
            <a:fillRect/>
          </a:stretch>
        </p:blipFill>
        <p:spPr>
          <a:xfrm>
            <a:off x="3356993" y="4101679"/>
            <a:ext cx="2808312" cy="142738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7" name="ZoneTexte 16"/>
          <p:cNvSpPr txBox="1"/>
          <p:nvPr/>
        </p:nvSpPr>
        <p:spPr>
          <a:xfrm>
            <a:off x="188640" y="5817096"/>
            <a:ext cx="3312368" cy="2592288"/>
          </a:xfrm>
          <a:prstGeom prst="rect">
            <a:avLst/>
          </a:prstGeom>
          <a:noFill/>
        </p:spPr>
        <p:txBody>
          <a:bodyPr wrap="square" rtlCol="0">
            <a:spAutoFit/>
          </a:bodyPr>
          <a:lstStyle/>
          <a:p>
            <a:pPr algn="just"/>
            <a:r>
              <a:rPr lang="fr-FR" sz="1200" dirty="0" smtClean="0">
                <a:latin typeface="Arial" pitchFamily="34" charset="0"/>
                <a:cs typeface="Arial" pitchFamily="34" charset="0"/>
              </a:rPr>
              <a:t>La classe des CM1/CM2 s’est rendue au mois de mars au CIEL (Centre d’Immersion Educatif et Ludique) du </a:t>
            </a:r>
            <a:r>
              <a:rPr lang="fr-FR" sz="1200" dirty="0" err="1" smtClean="0">
                <a:latin typeface="Arial" pitchFamily="34" charset="0"/>
                <a:cs typeface="Arial" pitchFamily="34" charset="0"/>
              </a:rPr>
              <a:t>sidefage</a:t>
            </a:r>
            <a:r>
              <a:rPr lang="fr-FR" sz="1200" dirty="0" smtClean="0">
                <a:latin typeface="Arial" pitchFamily="34" charset="0"/>
                <a:cs typeface="Arial" pitchFamily="34" charset="0"/>
              </a:rPr>
              <a:t> à </a:t>
            </a:r>
            <a:r>
              <a:rPr lang="fr-FR" sz="1200" dirty="0" err="1" smtClean="0">
                <a:latin typeface="Arial" pitchFamily="34" charset="0"/>
                <a:cs typeface="Arial" pitchFamily="34" charset="0"/>
              </a:rPr>
              <a:t>Bellegarde-Sur-Valserine</a:t>
            </a:r>
            <a:r>
              <a:rPr lang="fr-FR" sz="1200" dirty="0" smtClean="0">
                <a:latin typeface="Arial" pitchFamily="34" charset="0"/>
                <a:cs typeface="Arial" pitchFamily="34" charset="0"/>
              </a:rPr>
              <a:t>. Les élèves ont découvert les métiers liés à la gestion des déchets. Ils ont été sensibilisé à la valorisation des déchets ménagers en expérimentant grandeur nature le circuit de transformation qui fabrique de l’énergie grâce aux ordures ménagères résiduelles.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 </a:t>
            </a:r>
          </a:p>
          <a:p>
            <a:pPr algn="just"/>
            <a:endParaRPr lang="fr-FR" sz="1200" dirty="0">
              <a:latin typeface="Arial" pitchFamily="34" charset="0"/>
              <a:cs typeface="Arial" pitchFamily="34" charset="0"/>
            </a:endParaRPr>
          </a:p>
        </p:txBody>
      </p:sp>
      <p:pic>
        <p:nvPicPr>
          <p:cNvPr id="18" name="Image 17"/>
          <p:cNvPicPr/>
          <p:nvPr/>
        </p:nvPicPr>
        <p:blipFill>
          <a:blip r:embed="rId4" cstate="print">
            <a:extLst>
              <a:ext uri="{28A0092B-C50C-407E-A947-70E740481C1C}">
                <a14:useLocalDpi xmlns:a14="http://schemas.microsoft.com/office/drawing/2010/main" val="0"/>
              </a:ext>
            </a:extLst>
          </a:blip>
          <a:stretch>
            <a:fillRect/>
          </a:stretch>
        </p:blipFill>
        <p:spPr>
          <a:xfrm>
            <a:off x="548680" y="7833320"/>
            <a:ext cx="2857500" cy="167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p:cNvPicPr/>
          <p:nvPr/>
        </p:nvPicPr>
        <p:blipFill>
          <a:blip r:embed="rId5" cstate="print">
            <a:extLst>
              <a:ext uri="{28A0092B-C50C-407E-A947-70E740481C1C}">
                <a14:useLocalDpi xmlns:a14="http://schemas.microsoft.com/office/drawing/2010/main" val="0"/>
              </a:ext>
            </a:extLst>
          </a:blip>
          <a:stretch>
            <a:fillRect/>
          </a:stretch>
        </p:blipFill>
        <p:spPr>
          <a:xfrm>
            <a:off x="3861048" y="5889104"/>
            <a:ext cx="2448272" cy="18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 19"/>
          <p:cNvPicPr/>
          <p:nvPr/>
        </p:nvPicPr>
        <p:blipFill>
          <a:blip r:embed="rId6" cstate="print">
            <a:extLst>
              <a:ext uri="{28A0092B-C50C-407E-A947-70E740481C1C}">
                <a14:useLocalDpi xmlns:a14="http://schemas.microsoft.com/office/drawing/2010/main" val="0"/>
              </a:ext>
            </a:extLst>
          </a:blip>
          <a:stretch>
            <a:fillRect/>
          </a:stretch>
        </p:blipFill>
        <p:spPr>
          <a:xfrm>
            <a:off x="3933056" y="7833320"/>
            <a:ext cx="2381250" cy="1714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5069160" y="9394150"/>
            <a:ext cx="1600200" cy="527402"/>
          </a:xfrm>
        </p:spPr>
        <p:txBody>
          <a:bodyPr/>
          <a:lstStyle/>
          <a:p>
            <a:fld id="{012EA1C8-EFC9-4B2D-82C7-9AA5A4C98914}" type="slidenum">
              <a:rPr lang="fr-FR" smtClean="0"/>
              <a:pPr/>
              <a:t>15</a:t>
            </a:fld>
            <a:endParaRPr lang="fr-FR"/>
          </a:p>
        </p:txBody>
      </p:sp>
      <p:sp>
        <p:nvSpPr>
          <p:cNvPr id="5" name="ZoneTexte 4"/>
          <p:cNvSpPr txBox="1"/>
          <p:nvPr/>
        </p:nvSpPr>
        <p:spPr>
          <a:xfrm>
            <a:off x="404664" y="992560"/>
            <a:ext cx="6264696" cy="1200329"/>
          </a:xfrm>
          <a:prstGeom prst="rect">
            <a:avLst/>
          </a:prstGeom>
          <a:noFill/>
        </p:spPr>
        <p:txBody>
          <a:bodyPr wrap="square" rtlCol="0">
            <a:spAutoFit/>
          </a:bodyPr>
          <a:lstStyle/>
          <a:p>
            <a:pPr algn="just"/>
            <a:r>
              <a:rPr lang="fr-FR" sz="1200" dirty="0" smtClean="0">
                <a:latin typeface="Arial" pitchFamily="34" charset="0"/>
                <a:cs typeface="Arial" pitchFamily="34" charset="0"/>
              </a:rPr>
              <a:t>Sur toute l’année scolaire,  les élèves ont travaillé un répertoire de chants avec l’intervention de Sylvie </a:t>
            </a:r>
            <a:r>
              <a:rPr lang="fr-FR" sz="1200" dirty="0" err="1" smtClean="0">
                <a:latin typeface="Arial" pitchFamily="34" charset="0"/>
                <a:cs typeface="Arial" pitchFamily="34" charset="0"/>
              </a:rPr>
              <a:t>Nody</a:t>
            </a:r>
            <a:r>
              <a:rPr lang="fr-FR" sz="1200" dirty="0" smtClean="0">
                <a:latin typeface="Arial" pitchFamily="34" charset="0"/>
                <a:cs typeface="Arial" pitchFamily="34" charset="0"/>
              </a:rPr>
              <a:t> (professeur de chant et de musique à Boëge). Le projet s’est terminé par un spectacle avec l’école de Villard lors de la fête de fin d’année qui s’est déroulée aux Narcisses.</a:t>
            </a:r>
          </a:p>
          <a:p>
            <a:r>
              <a:rPr lang="fr-FR" sz="1200" dirty="0" smtClean="0">
                <a:latin typeface="Arial" pitchFamily="34" charset="0"/>
                <a:cs typeface="Arial" pitchFamily="34" charset="0"/>
              </a:rPr>
              <a:t>Au mois de mai, les élèves ont assisté à un conte  musical à la salle communale d’Habère-Poche.</a:t>
            </a:r>
          </a:p>
        </p:txBody>
      </p:sp>
      <p:sp>
        <p:nvSpPr>
          <p:cNvPr id="10" name="ZoneTexte 9"/>
          <p:cNvSpPr txBox="1"/>
          <p:nvPr/>
        </p:nvSpPr>
        <p:spPr>
          <a:xfrm>
            <a:off x="404664" y="8193360"/>
            <a:ext cx="6192688" cy="1200329"/>
          </a:xfrm>
          <a:prstGeom prst="rect">
            <a:avLst/>
          </a:prstGeom>
          <a:noFill/>
        </p:spPr>
        <p:txBody>
          <a:bodyPr wrap="square" rtlCol="0">
            <a:spAutoFit/>
          </a:bodyPr>
          <a:lstStyle/>
          <a:p>
            <a:pPr algn="just"/>
            <a:r>
              <a:rPr lang="fr-FR" sz="1200" dirty="0" smtClean="0">
                <a:latin typeface="Arial" pitchFamily="34" charset="0"/>
                <a:cs typeface="Arial" pitchFamily="34" charset="0"/>
              </a:rPr>
              <a:t>Pour finir, je tiens à remercier les deux communes du RPI, le SIVU, le cinéma La Trace, les membres de l’APE et les parents d’élèves qui nous ont aidés tout au long de l’année. Grâce à toutes ces personnes  les projets ont tous abouti !</a:t>
            </a:r>
          </a:p>
          <a:p>
            <a:pPr algn="ctr"/>
            <a:r>
              <a:rPr lang="fr-FR" sz="1200" dirty="0" smtClean="0">
                <a:latin typeface="Arial" pitchFamily="34" charset="0"/>
                <a:cs typeface="Arial" pitchFamily="34" charset="0"/>
              </a:rPr>
              <a:t> </a:t>
            </a:r>
          </a:p>
          <a:p>
            <a:pPr algn="ctr"/>
            <a:r>
              <a:rPr lang="fr-FR" sz="1200" dirty="0" smtClean="0">
                <a:latin typeface="Arial" pitchFamily="34" charset="0"/>
                <a:cs typeface="Arial" pitchFamily="34" charset="0"/>
              </a:rPr>
              <a:t>Jocelyne Jacques-</a:t>
            </a:r>
            <a:r>
              <a:rPr lang="fr-FR" sz="1200" dirty="0" err="1" smtClean="0">
                <a:latin typeface="Arial" pitchFamily="34" charset="0"/>
                <a:cs typeface="Arial" pitchFamily="34" charset="0"/>
              </a:rPr>
              <a:t>Vuarambon</a:t>
            </a:r>
            <a:endParaRPr lang="fr-FR" sz="1200" dirty="0" smtClean="0">
              <a:latin typeface="Arial" pitchFamily="34" charset="0"/>
              <a:cs typeface="Arial" pitchFamily="34" charset="0"/>
            </a:endParaRPr>
          </a:p>
          <a:p>
            <a:pPr algn="ctr"/>
            <a:endParaRPr lang="fr-FR" sz="1200" dirty="0">
              <a:latin typeface="Arial" pitchFamily="34" charset="0"/>
              <a:cs typeface="Arial" pitchFamily="34" charset="0"/>
            </a:endParaRPr>
          </a:p>
        </p:txBody>
      </p:sp>
      <p:sp>
        <p:nvSpPr>
          <p:cNvPr id="11" name="ZoneTexte 10"/>
          <p:cNvSpPr txBox="1"/>
          <p:nvPr/>
        </p:nvSpPr>
        <p:spPr>
          <a:xfrm>
            <a:off x="404664" y="344488"/>
            <a:ext cx="6048672" cy="523220"/>
          </a:xfrm>
          <a:prstGeom prst="rect">
            <a:avLst/>
          </a:prstGeom>
          <a:noFill/>
        </p:spPr>
        <p:txBody>
          <a:bodyPr wrap="square" rtlCol="0">
            <a:spAutoFit/>
          </a:bodyPr>
          <a:lstStyle/>
          <a:p>
            <a:r>
              <a:rPr lang="fr-FR" sz="1400" b="1" dirty="0" smtClean="0">
                <a:latin typeface="Arial" pitchFamily="34" charset="0"/>
                <a:cs typeface="Arial" pitchFamily="34" charset="0"/>
              </a:rPr>
              <a:t>Projet du réseau  rural des Ecoles de la Vallée Verte : La voix en éducation musicale :</a:t>
            </a:r>
            <a:endParaRPr lang="fr-FR" sz="1400" dirty="0">
              <a:latin typeface="Arial" pitchFamily="34" charset="0"/>
              <a:cs typeface="Arial" pitchFamily="34" charset="0"/>
            </a:endParaRPr>
          </a:p>
        </p:txBody>
      </p:sp>
      <p:sp>
        <p:nvSpPr>
          <p:cNvPr id="12" name="ZoneTexte 11"/>
          <p:cNvSpPr txBox="1"/>
          <p:nvPr/>
        </p:nvSpPr>
        <p:spPr>
          <a:xfrm>
            <a:off x="404664" y="2720752"/>
            <a:ext cx="4032448" cy="1015663"/>
          </a:xfrm>
          <a:prstGeom prst="rect">
            <a:avLst/>
          </a:prstGeom>
          <a:noFill/>
        </p:spPr>
        <p:txBody>
          <a:bodyPr wrap="square" rtlCol="0">
            <a:spAutoFit/>
          </a:bodyPr>
          <a:lstStyle/>
          <a:p>
            <a:pPr algn="just"/>
            <a:r>
              <a:rPr lang="fr-FR" sz="1200" dirty="0" smtClean="0">
                <a:latin typeface="Arial" pitchFamily="34" charset="0"/>
                <a:cs typeface="Arial" pitchFamily="34" charset="0"/>
              </a:rPr>
              <a:t>Les CE1/CE2 ont travaillé avec le Musée </a:t>
            </a:r>
            <a:r>
              <a:rPr lang="fr-FR" sz="1200" dirty="0" err="1" smtClean="0">
                <a:latin typeface="Arial" pitchFamily="34" charset="0"/>
                <a:cs typeface="Arial" pitchFamily="34" charset="0"/>
              </a:rPr>
              <a:t>Paysalp</a:t>
            </a:r>
            <a:r>
              <a:rPr lang="fr-FR" sz="1200" dirty="0" smtClean="0">
                <a:latin typeface="Arial" pitchFamily="34" charset="0"/>
                <a:cs typeface="Arial" pitchFamily="34" charset="0"/>
              </a:rPr>
              <a:t> sur le projet Raconte-moi le verger. Une animatrice du musée est intervenue dans la classe pour la partie théorique puis les élèves se sont déplacés  au verger de </a:t>
            </a:r>
            <a:r>
              <a:rPr lang="fr-FR" sz="1200" dirty="0" err="1" smtClean="0">
                <a:latin typeface="Arial" pitchFamily="34" charset="0"/>
                <a:cs typeface="Arial" pitchFamily="34" charset="0"/>
              </a:rPr>
              <a:t>Sevraz</a:t>
            </a:r>
            <a:r>
              <a:rPr lang="fr-FR" sz="1200" dirty="0" smtClean="0">
                <a:latin typeface="Arial" pitchFamily="34" charset="0"/>
                <a:cs typeface="Arial" pitchFamily="34" charset="0"/>
              </a:rPr>
              <a:t> où ils ont travaillé sur les abeilles et la pollinisation.</a:t>
            </a:r>
          </a:p>
        </p:txBody>
      </p:sp>
      <p:sp>
        <p:nvSpPr>
          <p:cNvPr id="13" name="ZoneTexte 12"/>
          <p:cNvSpPr txBox="1"/>
          <p:nvPr/>
        </p:nvSpPr>
        <p:spPr>
          <a:xfrm>
            <a:off x="404664" y="2360712"/>
            <a:ext cx="6048672" cy="307777"/>
          </a:xfrm>
          <a:prstGeom prst="rect">
            <a:avLst/>
          </a:prstGeom>
          <a:noFill/>
        </p:spPr>
        <p:txBody>
          <a:bodyPr wrap="square" rtlCol="0">
            <a:spAutoFit/>
          </a:bodyPr>
          <a:lstStyle/>
          <a:p>
            <a:r>
              <a:rPr lang="fr-FR" sz="1400" b="1" dirty="0" smtClean="0">
                <a:latin typeface="Arial" pitchFamily="34" charset="0"/>
                <a:cs typeface="Arial" pitchFamily="34" charset="0"/>
              </a:rPr>
              <a:t>Projet jardin et nature:</a:t>
            </a:r>
            <a:endParaRPr lang="fr-FR" sz="1400" dirty="0">
              <a:latin typeface="Arial" pitchFamily="34" charset="0"/>
              <a:cs typeface="Arial" pitchFamily="34" charset="0"/>
            </a:endParaRPr>
          </a:p>
        </p:txBody>
      </p:sp>
      <p:pic>
        <p:nvPicPr>
          <p:cNvPr id="14" name="Image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80" y="3800872"/>
            <a:ext cx="3816424" cy="1857752"/>
          </a:xfrm>
          <a:prstGeom prst="rect">
            <a:avLst/>
          </a:prstGeom>
          <a:noFill/>
          <a:ln w="19050">
            <a:solidFill>
              <a:srgbClr val="00B050"/>
            </a:solidFill>
            <a:miter lim="800000"/>
            <a:headEnd/>
            <a:tailEnd/>
          </a:ln>
        </p:spPr>
      </p:pic>
      <p:pic>
        <p:nvPicPr>
          <p:cNvPr id="15" name="Imag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00883" y="3084972"/>
            <a:ext cx="3168353" cy="2007865"/>
          </a:xfrm>
          <a:prstGeom prst="rect">
            <a:avLst/>
          </a:prstGeom>
          <a:noFill/>
          <a:ln w="19050" cmpd="sng">
            <a:solidFill>
              <a:srgbClr val="00B050"/>
            </a:solidFill>
            <a:miter lim="800000"/>
            <a:headEnd/>
            <a:tailEnd/>
          </a:ln>
          <a:effectLst/>
        </p:spPr>
      </p:pic>
      <p:sp>
        <p:nvSpPr>
          <p:cNvPr id="16" name="ZoneTexte 15"/>
          <p:cNvSpPr txBox="1"/>
          <p:nvPr/>
        </p:nvSpPr>
        <p:spPr>
          <a:xfrm>
            <a:off x="404664" y="6249144"/>
            <a:ext cx="2232248" cy="1754326"/>
          </a:xfrm>
          <a:prstGeom prst="rect">
            <a:avLst/>
          </a:prstGeom>
          <a:noFill/>
        </p:spPr>
        <p:txBody>
          <a:bodyPr wrap="square" rtlCol="0">
            <a:spAutoFit/>
          </a:bodyPr>
          <a:lstStyle/>
          <a:p>
            <a:pPr algn="just"/>
            <a:r>
              <a:rPr lang="fr-FR" sz="1200" dirty="0" smtClean="0">
                <a:latin typeface="Arial" pitchFamily="34" charset="0"/>
                <a:cs typeface="Arial" pitchFamily="34" charset="0"/>
              </a:rPr>
              <a:t>Sur une journée, les CM1/CM2 ont travaillé avec un animateur de France Nature Environnement Haute-Savoie sur le thème La qualité de l’eau de ma rivière. Le but était de sensibiliser, découvrir et préserver notre ressource en eau.</a:t>
            </a:r>
          </a:p>
        </p:txBody>
      </p:sp>
      <p:sp>
        <p:nvSpPr>
          <p:cNvPr id="17" name="ZoneTexte 16"/>
          <p:cNvSpPr txBox="1"/>
          <p:nvPr/>
        </p:nvSpPr>
        <p:spPr>
          <a:xfrm>
            <a:off x="476672" y="5889104"/>
            <a:ext cx="6048672" cy="307777"/>
          </a:xfrm>
          <a:prstGeom prst="rect">
            <a:avLst/>
          </a:prstGeom>
          <a:noFill/>
        </p:spPr>
        <p:txBody>
          <a:bodyPr wrap="square" rtlCol="0">
            <a:spAutoFit/>
          </a:bodyPr>
          <a:lstStyle/>
          <a:p>
            <a:r>
              <a:rPr lang="fr-FR" sz="1400" b="1" dirty="0" smtClean="0">
                <a:latin typeface="Arial" pitchFamily="34" charset="0"/>
                <a:cs typeface="Arial" pitchFamily="34" charset="0"/>
              </a:rPr>
              <a:t>Animation nature :</a:t>
            </a:r>
            <a:endParaRPr lang="fr-FR" sz="1400" dirty="0">
              <a:latin typeface="Arial" pitchFamily="34" charset="0"/>
              <a:cs typeface="Arial" pitchFamily="34" charset="0"/>
            </a:endParaRPr>
          </a:p>
        </p:txBody>
      </p:sp>
      <p:pic>
        <p:nvPicPr>
          <p:cNvPr id="18" name="Image 17"/>
          <p:cNvPicPr/>
          <p:nvPr/>
        </p:nvPicPr>
        <p:blipFill>
          <a:blip r:embed="rId4" cstate="print">
            <a:extLst>
              <a:ext uri="{28A0092B-C50C-407E-A947-70E740481C1C}">
                <a14:useLocalDpi xmlns:a14="http://schemas.microsoft.com/office/drawing/2010/main" val="0"/>
              </a:ext>
            </a:extLst>
          </a:blip>
          <a:stretch>
            <a:fillRect/>
          </a:stretch>
        </p:blipFill>
        <p:spPr>
          <a:xfrm>
            <a:off x="2708920" y="5961112"/>
            <a:ext cx="3888432" cy="2160240"/>
          </a:xfrm>
          <a:prstGeom prst="snip2DiagRect">
            <a:avLst/>
          </a:prstGeom>
          <a:solidFill>
            <a:srgbClr val="FFFFFF">
              <a:shade val="85000"/>
            </a:srgbClr>
          </a:solidFill>
          <a:ln w="190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0312" y="2792760"/>
            <a:ext cx="6172200" cy="739877"/>
          </a:xfrm>
        </p:spPr>
        <p:txBody>
          <a:bodyPr>
            <a:normAutofit fontScale="90000"/>
          </a:bodyPr>
          <a:lstStyle/>
          <a:p>
            <a:endParaRPr lang="fr-FR" dirty="0"/>
          </a:p>
        </p:txBody>
      </p:sp>
      <p:sp>
        <p:nvSpPr>
          <p:cNvPr id="3" name="Espace réservé du contenu 2"/>
          <p:cNvSpPr>
            <a:spLocks noGrp="1"/>
          </p:cNvSpPr>
          <p:nvPr>
            <p:ph idx="1"/>
          </p:nvPr>
        </p:nvSpPr>
        <p:spPr>
          <a:xfrm>
            <a:off x="342900" y="1053369"/>
            <a:ext cx="6172200" cy="8352928"/>
          </a:xfrm>
        </p:spPr>
        <p:txBody>
          <a:bodyPr>
            <a:normAutofit/>
          </a:bodyPr>
          <a:lstStyle/>
          <a:p>
            <a:pPr marL="0" indent="0" algn="just">
              <a:buNone/>
            </a:pPr>
            <a:r>
              <a:rPr lang="fr-FR" sz="1200" dirty="0" smtClean="0">
                <a:latin typeface="Arial" panose="020B0604020202020204" pitchFamily="34" charset="0"/>
                <a:cs typeface="Arial" panose="020B0604020202020204" pitchFamily="34" charset="0"/>
              </a:rPr>
              <a:t>Le SIVU scolaire regroupe les deux écoles de Villard et Burdignin.</a:t>
            </a:r>
          </a:p>
          <a:p>
            <a:pPr marL="0" indent="0" algn="just">
              <a:buNone/>
            </a:pPr>
            <a:r>
              <a:rPr lang="fr-FR" sz="1200" dirty="0" smtClean="0">
                <a:latin typeface="Arial" panose="020B0604020202020204" pitchFamily="34" charset="0"/>
                <a:cs typeface="Arial" panose="020B0604020202020204" pitchFamily="34" charset="0"/>
              </a:rPr>
              <a:t>Le SIVU scolaire :</a:t>
            </a:r>
          </a:p>
          <a:p>
            <a:pPr marL="0" indent="0" algn="just">
              <a:buNone/>
            </a:pPr>
            <a:r>
              <a:rPr lang="fr-FR" sz="1200" dirty="0" smtClean="0">
                <a:solidFill>
                  <a:srgbClr val="00B050"/>
                </a:solidFill>
                <a:latin typeface="Arial" panose="020B0604020202020204" pitchFamily="34" charset="0"/>
                <a:cs typeface="Arial" panose="020B0604020202020204" pitchFamily="34" charset="0"/>
              </a:rPr>
              <a:t>→</a:t>
            </a:r>
            <a:r>
              <a:rPr lang="fr-FR" sz="1200" dirty="0" smtClean="0">
                <a:latin typeface="Arial" panose="020B0604020202020204" pitchFamily="34" charset="0"/>
                <a:cs typeface="Arial" panose="020B0604020202020204" pitchFamily="34" charset="0"/>
              </a:rPr>
              <a:t> gère la cantine; chaque jour 80 élèves environ y prennent leur déjeuner,</a:t>
            </a:r>
          </a:p>
          <a:p>
            <a:pPr marL="0" indent="0" algn="just">
              <a:buNone/>
            </a:pPr>
            <a:r>
              <a:rPr lang="fr-FR" sz="1200" dirty="0" smtClean="0">
                <a:solidFill>
                  <a:srgbClr val="00B050"/>
                </a:solidFill>
                <a:latin typeface="Arial" panose="020B0604020202020204" pitchFamily="34" charset="0"/>
                <a:cs typeface="Arial" panose="020B0604020202020204" pitchFamily="34" charset="0"/>
              </a:rPr>
              <a:t>→</a:t>
            </a:r>
            <a:r>
              <a:rPr lang="fr-FR" sz="1200" dirty="0" smtClean="0">
                <a:latin typeface="Arial" panose="020B0604020202020204" pitchFamily="34" charset="0"/>
                <a:cs typeface="Arial" panose="020B0604020202020204" pitchFamily="34" charset="0"/>
              </a:rPr>
              <a:t> gère la garderie périscolaire installée à Villard. Elle ouvre ses portes de 7h00 à 8h20 et de 16h30 à 19h00 et accueille une quinzaine d’enfants chaque jour.</a:t>
            </a:r>
          </a:p>
          <a:p>
            <a:pPr marL="0" indent="0" algn="just">
              <a:buNone/>
            </a:pPr>
            <a:r>
              <a:rPr lang="fr-FR" sz="1200" dirty="0" smtClean="0">
                <a:solidFill>
                  <a:srgbClr val="00B050"/>
                </a:solidFill>
                <a:latin typeface="Arial" panose="020B0604020202020204" pitchFamily="34" charset="0"/>
                <a:cs typeface="Arial" panose="020B0604020202020204" pitchFamily="34" charset="0"/>
              </a:rPr>
              <a:t>→</a:t>
            </a:r>
            <a:r>
              <a:rPr lang="fr-FR" sz="1200" dirty="0" smtClean="0">
                <a:latin typeface="Arial" panose="020B0604020202020204" pitchFamily="34" charset="0"/>
                <a:cs typeface="Arial" panose="020B0604020202020204" pitchFamily="34" charset="0"/>
              </a:rPr>
              <a:t> finance les transports lors des activités scolaires : ski, voile, sorties pédagogiques…</a:t>
            </a:r>
          </a:p>
          <a:p>
            <a:pPr marL="0" indent="0" algn="just">
              <a:buNone/>
            </a:pPr>
            <a:r>
              <a:rPr lang="fr-FR" sz="1200" dirty="0" smtClean="0">
                <a:solidFill>
                  <a:srgbClr val="00B050"/>
                </a:solidFill>
                <a:latin typeface="Arial" panose="020B0604020202020204" pitchFamily="34" charset="0"/>
                <a:cs typeface="Arial" panose="020B0604020202020204" pitchFamily="34" charset="0"/>
              </a:rPr>
              <a:t>→ </a:t>
            </a:r>
            <a:r>
              <a:rPr lang="fr-FR" sz="1200" dirty="0" smtClean="0">
                <a:latin typeface="Arial" panose="020B0604020202020204" pitchFamily="34" charset="0"/>
                <a:cs typeface="Arial" panose="020B0604020202020204" pitchFamily="34" charset="0"/>
              </a:rPr>
              <a:t>s’occupe du fonctionnement des écoles : achat des fournitures scolaires, jeux, matériel informatique, vidéoprojecteur…</a:t>
            </a:r>
          </a:p>
          <a:p>
            <a:pPr marL="0" indent="0" algn="just">
              <a:buNone/>
            </a:pPr>
            <a:endParaRPr lang="fr-FR" sz="1200" dirty="0">
              <a:solidFill>
                <a:srgbClr val="00B050"/>
              </a:solidFill>
              <a:latin typeface="Arial" panose="020B0604020202020204" pitchFamily="34" charset="0"/>
              <a:cs typeface="Arial" panose="020B0604020202020204" pitchFamily="34" charset="0"/>
            </a:endParaRPr>
          </a:p>
          <a:p>
            <a:pPr marL="0" indent="0" algn="just">
              <a:buNone/>
            </a:pPr>
            <a:r>
              <a:rPr lang="fr-FR" sz="1200" dirty="0" smtClean="0">
                <a:latin typeface="Arial" panose="020B0604020202020204" pitchFamily="34" charset="0"/>
                <a:cs typeface="Arial" panose="020B0604020202020204" pitchFamily="34" charset="0"/>
              </a:rPr>
              <a:t>En début d’année 2019, pour donner suite à une augmentation des effectifs des élèves à l’école maternelle intercommunale de Boëge, l’’Inspectrice de l’’Education Nationale nous mettait en garde sur la possible ouverture d’une classe supplémentaire sur le RPI Villard Burdignin.</a:t>
            </a:r>
          </a:p>
          <a:p>
            <a:pPr marL="0" indent="0" algn="just">
              <a:buNone/>
            </a:pPr>
            <a:r>
              <a:rPr lang="fr-FR" sz="1200" dirty="0" smtClean="0">
                <a:latin typeface="Arial" panose="020B0604020202020204" pitchFamily="34" charset="0"/>
                <a:cs typeface="Arial" panose="020B0604020202020204" pitchFamily="34" charset="0"/>
              </a:rPr>
              <a:t>Elle demande alors fin avril aux maires des 2 communes si nous avons des locaux pour ouvrir une 5</a:t>
            </a:r>
            <a:r>
              <a:rPr lang="fr-FR" sz="1200" baseline="30000" dirty="0" smtClean="0">
                <a:latin typeface="Arial" panose="020B0604020202020204" pitchFamily="34" charset="0"/>
                <a:cs typeface="Arial" panose="020B0604020202020204" pitchFamily="34" charset="0"/>
              </a:rPr>
              <a:t>ème</a:t>
            </a:r>
            <a:r>
              <a:rPr lang="fr-FR" sz="1200" dirty="0" smtClean="0">
                <a:latin typeface="Arial" panose="020B0604020202020204" pitchFamily="34" charset="0"/>
                <a:cs typeface="Arial" panose="020B0604020202020204" pitchFamily="34" charset="0"/>
              </a:rPr>
              <a:t> classe dans une des 2 écoles.</a:t>
            </a:r>
          </a:p>
          <a:p>
            <a:pPr marL="0" indent="0" algn="just">
              <a:buNone/>
            </a:pPr>
            <a:r>
              <a:rPr lang="fr-FR" sz="1200" dirty="0" smtClean="0">
                <a:latin typeface="Arial" panose="020B0604020202020204" pitchFamily="34" charset="0"/>
                <a:cs typeface="Arial" panose="020B0604020202020204" pitchFamily="34" charset="0"/>
              </a:rPr>
              <a:t>Une proposition est faite pour un local à Burdignin, mais excentré de l’école et trop petit pour accueillir une vingtaine d’élèves.</a:t>
            </a:r>
          </a:p>
          <a:p>
            <a:pPr marL="0" indent="0" algn="just">
              <a:buNone/>
            </a:pPr>
            <a:r>
              <a:rPr lang="fr-FR" sz="1200" dirty="0" smtClean="0">
                <a:latin typeface="Arial" panose="020B0604020202020204" pitchFamily="34" charset="0"/>
                <a:cs typeface="Arial" panose="020B0604020202020204" pitchFamily="34" charset="0"/>
              </a:rPr>
              <a:t>Une demande est faite fin juin pour installer rapidement près de l’école de Burdignin des préfabriqués aux normes scolaires. Après quelques travaux de terrassement, ceux-ci sont livrés et installés début août pour la rentrée de septembre.</a:t>
            </a:r>
          </a:p>
          <a:p>
            <a:pPr marL="0" indent="0" algn="just">
              <a:buNone/>
            </a:pPr>
            <a:r>
              <a:rPr lang="fr-FR" sz="1200" dirty="0" smtClean="0">
                <a:latin typeface="Arial" panose="020B0604020202020204" pitchFamily="34" charset="0"/>
                <a:cs typeface="Arial" panose="020B0604020202020204" pitchFamily="34" charset="0"/>
              </a:rPr>
              <a:t>Une demande de prise en charge de la location de ces préfabriqués de la société LOCAMODUL fut faite à la CCVV par les maires des 2 communes et le président du SIVU. Cette prise en charge a été validée à l’unanimité par la CCVV courant octobre.</a:t>
            </a:r>
          </a:p>
          <a:p>
            <a:pPr marL="0" indent="0" algn="just">
              <a:buNone/>
            </a:pPr>
            <a:r>
              <a:rPr lang="fr-FR" sz="1200" dirty="0" smtClean="0">
                <a:latin typeface="Arial" panose="020B0604020202020204" pitchFamily="34" charset="0"/>
                <a:cs typeface="Arial" panose="020B0604020202020204" pitchFamily="34" charset="0"/>
              </a:rPr>
              <a:t>Depuis septembre, l’école de Villard accueille les élèves de moyenne et grande section de maternelle ainsi que ceux de CP. Les élèves de CE1, CE2, CM1 et CM2 sont eux à l’école de Burdignin.</a:t>
            </a:r>
          </a:p>
          <a:p>
            <a:pPr marL="0" indent="0" algn="just">
              <a:buNone/>
            </a:pPr>
            <a:r>
              <a:rPr lang="fr-FR" sz="1200" dirty="0" smtClean="0">
                <a:latin typeface="Arial" panose="020B0604020202020204" pitchFamily="34" charset="0"/>
                <a:cs typeface="Arial" panose="020B0604020202020204" pitchFamily="34" charset="0"/>
              </a:rPr>
              <a:t>Les effectifs d’élèves scolarisés sur le RPI étaient donc à la rentrée de septembre 2019 de 120 élèves soit une quinzaine d’élèves en plus depuis le mois de juin, 51 à Villard pour 2 classes et 69 à Burdignin pour 3 classes.</a:t>
            </a:r>
          </a:p>
          <a:p>
            <a:pPr marL="0" indent="0" algn="just">
              <a:buNone/>
            </a:pPr>
            <a:r>
              <a:rPr lang="fr-FR" sz="1200" dirty="0" smtClean="0">
                <a:latin typeface="Arial" panose="020B0604020202020204" pitchFamily="34" charset="0"/>
                <a:cs typeface="Arial" panose="020B0604020202020204" pitchFamily="34" charset="0"/>
              </a:rPr>
              <a:t>La CCVV met à disposition de la classe des plus petits une ATSEM, Hélène, pour aider Aurélie Thomas.</a:t>
            </a:r>
          </a:p>
          <a:p>
            <a:pPr marL="0" indent="0" algn="just">
              <a:buNone/>
            </a:pPr>
            <a:r>
              <a:rPr lang="fr-FR" sz="1200" dirty="0" smtClean="0">
                <a:latin typeface="Arial" panose="020B0604020202020204" pitchFamily="34" charset="0"/>
                <a:cs typeface="Arial" panose="020B0604020202020204" pitchFamily="34" charset="0"/>
              </a:rPr>
              <a:t>Le matériel informatique des 2 classes de Villard et d’une de Burdignin, ayant été  renouvelé les années passées, il ne reste que 2 classes à Burdignin à équiper avec du matériel neuf.</a:t>
            </a:r>
          </a:p>
          <a:p>
            <a:pPr marL="0" indent="0" algn="just">
              <a:buNone/>
            </a:pPr>
            <a:r>
              <a:rPr lang="fr-FR" sz="1200" dirty="0" smtClean="0">
                <a:latin typeface="Arial" panose="020B0604020202020204" pitchFamily="34" charset="0"/>
                <a:cs typeface="Arial" panose="020B0604020202020204" pitchFamily="34" charset="0"/>
              </a:rPr>
              <a:t>Cette année des projecteurs vidéo et des nouveaux tableaux ont été installés dans les 2 classes de Burdignin.</a:t>
            </a:r>
          </a:p>
          <a:p>
            <a:pPr marL="0" indent="0" algn="just">
              <a:buNone/>
            </a:pPr>
            <a:r>
              <a:rPr lang="fr-FR" sz="1200" b="1" dirty="0" smtClean="0">
                <a:latin typeface="Arial" panose="020B0604020202020204" pitchFamily="34" charset="0"/>
                <a:cs typeface="Arial" panose="020B0604020202020204" pitchFamily="34" charset="0"/>
              </a:rPr>
              <a:t>Nous remercions les personnes qui font vivre ces 2 écoles :</a:t>
            </a:r>
          </a:p>
          <a:p>
            <a:pPr marL="0" indent="0" algn="just">
              <a:buNone/>
            </a:pPr>
            <a:r>
              <a:rPr lang="fr-FR" sz="1200" b="1" dirty="0" smtClean="0">
                <a:latin typeface="Arial" panose="020B0604020202020204" pitchFamily="34" charset="0"/>
                <a:cs typeface="Arial" panose="020B0604020202020204" pitchFamily="34" charset="0"/>
              </a:rPr>
              <a:t>Nathalie, notre secrétaire du SIVU (secrétariat de la mairie de Burdignin), Murielle, Margaux et Hélène qui s’occupent de la cantine et garderie de Villard, Audrey, Claudie et Valérie qui gèrent la cantine à Burdignin, les enseignants et les parents d’élèves qui s’investissent pour tous les enfants de l’école.</a:t>
            </a:r>
            <a:endParaRPr lang="fr-FR" sz="1200" b="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012EA1C8-EFC9-4B2D-82C7-9AA5A4C98914}" type="slidenum">
              <a:rPr lang="fr-FR" smtClean="0"/>
              <a:pPr/>
              <a:t>16</a:t>
            </a:fld>
            <a:endParaRPr lang="fr-FR"/>
          </a:p>
        </p:txBody>
      </p:sp>
      <p:sp>
        <p:nvSpPr>
          <p:cNvPr id="5" name="ZoneTexte 4"/>
          <p:cNvSpPr txBox="1"/>
          <p:nvPr/>
        </p:nvSpPr>
        <p:spPr>
          <a:xfrm>
            <a:off x="656692" y="404761"/>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Intercommunalité : SIVU SCOLAIRE</a:t>
            </a:r>
            <a:endParaRPr lang="fr-FR" sz="2000" dirty="0">
              <a:latin typeface="Segoe Script" pitchFamily="34" charset="0"/>
            </a:endParaRPr>
          </a:p>
        </p:txBody>
      </p:sp>
    </p:spTree>
    <p:extLst>
      <p:ext uri="{BB962C8B-B14F-4D97-AF65-F5344CB8AC3E}">
        <p14:creationId xmlns:p14="http://schemas.microsoft.com/office/powerpoint/2010/main" val="518017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numéro de diapositive 2"/>
          <p:cNvSpPr>
            <a:spLocks noGrp="1"/>
          </p:cNvSpPr>
          <p:nvPr>
            <p:ph type="sldNum" sz="quarter" idx="12"/>
          </p:nvPr>
        </p:nvSpPr>
        <p:spPr/>
        <p:txBody>
          <a:bodyPr/>
          <a:lstStyle/>
          <a:p>
            <a:fld id="{012EA1C8-EFC9-4B2D-82C7-9AA5A4C98914}" type="slidenum">
              <a:rPr lang="fr-FR" smtClean="0"/>
              <a:pPr/>
              <a:t>17</a:t>
            </a:fld>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464" y="7415447"/>
            <a:ext cx="4077072" cy="2293353"/>
          </a:xfrm>
          <a:prstGeom prst="rect">
            <a:avLst/>
          </a:prstGeom>
        </p:spPr>
      </p:pic>
      <p:pic>
        <p:nvPicPr>
          <p:cNvPr id="34818" name="Picture 2" descr="C:\Users\Mairie_Burdignin\AppData\Local\Temp\20190812_08203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4305112"/>
            <a:ext cx="6116500" cy="274547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318416"/>
            <a:ext cx="6148562" cy="3458566"/>
          </a:xfrm>
          <a:prstGeom prst="rect">
            <a:avLst/>
          </a:prstGeom>
        </p:spPr>
      </p:pic>
    </p:spTree>
    <p:extLst>
      <p:ext uri="{BB962C8B-B14F-4D97-AF65-F5344CB8AC3E}">
        <p14:creationId xmlns:p14="http://schemas.microsoft.com/office/powerpoint/2010/main" val="4052794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48680" y="416496"/>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Repas des aînés</a:t>
            </a:r>
            <a:endParaRPr lang="fr-FR" sz="2000" dirty="0">
              <a:latin typeface="Segoe Script" pitchFamily="34" charset="0"/>
            </a:endParaRPr>
          </a:p>
        </p:txBody>
      </p:sp>
      <p:sp>
        <p:nvSpPr>
          <p:cNvPr id="3" name="Espace réservé du numéro de diapositive 2"/>
          <p:cNvSpPr>
            <a:spLocks noGrp="1"/>
          </p:cNvSpPr>
          <p:nvPr>
            <p:ph type="sldNum" sz="quarter" idx="12"/>
          </p:nvPr>
        </p:nvSpPr>
        <p:spPr>
          <a:xfrm>
            <a:off x="5069160" y="9394150"/>
            <a:ext cx="1600200" cy="527402"/>
          </a:xfrm>
        </p:spPr>
        <p:txBody>
          <a:bodyPr/>
          <a:lstStyle/>
          <a:p>
            <a:fld id="{012EA1C8-EFC9-4B2D-82C7-9AA5A4C98914}" type="slidenum">
              <a:rPr lang="fr-FR" smtClean="0"/>
              <a:pPr/>
              <a:t>18</a:t>
            </a:fld>
            <a:endParaRPr lang="fr-FR" dirty="0"/>
          </a:p>
        </p:txBody>
      </p:sp>
      <p:sp>
        <p:nvSpPr>
          <p:cNvPr id="10" name="ZoneTexte 9"/>
          <p:cNvSpPr txBox="1"/>
          <p:nvPr/>
        </p:nvSpPr>
        <p:spPr>
          <a:xfrm>
            <a:off x="116632" y="992560"/>
            <a:ext cx="6480720" cy="646331"/>
          </a:xfrm>
          <a:prstGeom prst="rect">
            <a:avLst/>
          </a:prstGeom>
          <a:noFill/>
        </p:spPr>
        <p:txBody>
          <a:bodyPr wrap="square" rtlCol="0">
            <a:spAutoFit/>
          </a:bodyPr>
          <a:lstStyle/>
          <a:p>
            <a:r>
              <a:rPr lang="fr-FR" sz="1200" dirty="0" smtClean="0">
                <a:latin typeface="Arial" pitchFamily="34" charset="0"/>
                <a:cs typeface="Arial" pitchFamily="34" charset="0"/>
              </a:rPr>
              <a:t>Comme </a:t>
            </a:r>
            <a:r>
              <a:rPr lang="fr-FR" sz="1200" dirty="0" smtClean="0">
                <a:latin typeface="Arial" pitchFamily="34" charset="0"/>
                <a:cs typeface="Arial" pitchFamily="34" charset="0"/>
              </a:rPr>
              <a:t>d’habitude, après la petite virée en car, le rendez-vous est donné cette année </a:t>
            </a:r>
            <a:r>
              <a:rPr lang="fr-FR" sz="1200" dirty="0" smtClean="0">
                <a:latin typeface="Arial" pitchFamily="34" charset="0"/>
                <a:cs typeface="Arial" pitchFamily="34" charset="0"/>
              </a:rPr>
              <a:t>à </a:t>
            </a:r>
            <a:r>
              <a:rPr lang="fr-FR" sz="1200" dirty="0" smtClean="0">
                <a:latin typeface="Arial" pitchFamily="34" charset="0"/>
                <a:cs typeface="Arial" pitchFamily="34" charset="0"/>
              </a:rPr>
              <a:t>l’Auberge de </a:t>
            </a:r>
            <a:r>
              <a:rPr lang="fr-FR" sz="1200" dirty="0" smtClean="0">
                <a:latin typeface="Arial" pitchFamily="34" charset="0"/>
                <a:cs typeface="Arial" pitchFamily="34" charset="0"/>
              </a:rPr>
              <a:t>MEGEVETTE </a:t>
            </a:r>
            <a:r>
              <a:rPr lang="fr-FR" sz="1200" dirty="0" smtClean="0">
                <a:latin typeface="Arial" pitchFamily="34" charset="0"/>
                <a:cs typeface="Arial" pitchFamily="34" charset="0"/>
              </a:rPr>
              <a:t>…</a:t>
            </a:r>
          </a:p>
          <a:p>
            <a:endParaRPr lang="fr-FR" sz="1200" i="1" dirty="0" smtClean="0">
              <a:latin typeface="Arial" pitchFamily="34" charset="0"/>
              <a:cs typeface="Arial" pitchFamily="34" charset="0"/>
            </a:endParaRPr>
          </a:p>
        </p:txBody>
      </p:sp>
      <p:pic>
        <p:nvPicPr>
          <p:cNvPr id="6" name="Image 5" descr="C:\Users\Mairie_Burdignin\Desktop\BORNERAND 2019\P108067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1008" y="1460832"/>
            <a:ext cx="2875715" cy="1980000"/>
          </a:xfrm>
          <a:prstGeom prst="rect">
            <a:avLst/>
          </a:prstGeom>
          <a:noFill/>
          <a:ln>
            <a:noFill/>
          </a:ln>
        </p:spPr>
      </p:pic>
      <p:pic>
        <p:nvPicPr>
          <p:cNvPr id="7" name="Image 6" descr="C:\Users\Mairie_Burdignin\Desktop\BORNERAND 2019\P108066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43" y="1460832"/>
            <a:ext cx="3195791" cy="1980000"/>
          </a:xfrm>
          <a:prstGeom prst="rect">
            <a:avLst/>
          </a:prstGeom>
          <a:noFill/>
          <a:ln>
            <a:noFill/>
          </a:ln>
        </p:spPr>
      </p:pic>
      <p:pic>
        <p:nvPicPr>
          <p:cNvPr id="8" name="Image 7" descr="C:\Users\Mairie_Burdignin\Desktop\BORNERAND 2019\P1080662.JPG"/>
          <p:cNvPicPr>
            <a:picLocks noChangeAspect="1"/>
          </p:cNvPicPr>
          <p:nvPr/>
        </p:nvPicPr>
        <p:blipFill>
          <a:blip r:embed="rId4" cstate="print">
            <a:extLst>
              <a:ext uri="{28A0092B-C50C-407E-A947-70E740481C1C}">
                <a14:useLocalDpi xmlns:a14="http://schemas.microsoft.com/office/drawing/2010/main" val="0"/>
              </a:ext>
            </a:extLst>
          </a:blip>
          <a:srcRect l="5898" r="6668"/>
          <a:stretch>
            <a:fillRect/>
          </a:stretch>
        </p:blipFill>
        <p:spPr bwMode="auto">
          <a:xfrm>
            <a:off x="188640" y="3477056"/>
            <a:ext cx="3202260" cy="1980000"/>
          </a:xfrm>
          <a:prstGeom prst="rect">
            <a:avLst/>
          </a:prstGeom>
          <a:noFill/>
          <a:ln>
            <a:noFill/>
          </a:ln>
        </p:spPr>
      </p:pic>
      <p:pic>
        <p:nvPicPr>
          <p:cNvPr id="11" name="Image 10" descr="C:\Users\Mairie_Burdignin\Desktop\BORNERAND 2019\P1080666.JPG"/>
          <p:cNvPicPr>
            <a:picLocks noChangeAspect="1"/>
          </p:cNvPicPr>
          <p:nvPr/>
        </p:nvPicPr>
        <p:blipFill>
          <a:blip r:embed="rId5" cstate="print">
            <a:extLst>
              <a:ext uri="{28A0092B-C50C-407E-A947-70E740481C1C}">
                <a14:useLocalDpi xmlns:a14="http://schemas.microsoft.com/office/drawing/2010/main" val="0"/>
              </a:ext>
            </a:extLst>
          </a:blip>
          <a:srcRect r="2412"/>
          <a:stretch>
            <a:fillRect/>
          </a:stretch>
        </p:blipFill>
        <p:spPr bwMode="auto">
          <a:xfrm>
            <a:off x="3501008" y="3477056"/>
            <a:ext cx="2880320" cy="1980000"/>
          </a:xfrm>
          <a:prstGeom prst="rect">
            <a:avLst/>
          </a:prstGeom>
          <a:noFill/>
          <a:ln>
            <a:noFill/>
          </a:ln>
        </p:spPr>
      </p:pic>
      <p:sp>
        <p:nvSpPr>
          <p:cNvPr id="12" name="ZoneTexte 11"/>
          <p:cNvSpPr txBox="1"/>
          <p:nvPr/>
        </p:nvSpPr>
        <p:spPr>
          <a:xfrm>
            <a:off x="116632" y="5601072"/>
            <a:ext cx="6480720" cy="461665"/>
          </a:xfrm>
          <a:prstGeom prst="rect">
            <a:avLst/>
          </a:prstGeom>
          <a:noFill/>
        </p:spPr>
        <p:txBody>
          <a:bodyPr wrap="square" rtlCol="0">
            <a:spAutoFit/>
          </a:bodyPr>
          <a:lstStyle/>
          <a:p>
            <a:r>
              <a:rPr lang="fr-FR" sz="1200" dirty="0" smtClean="0">
                <a:latin typeface="Arial" pitchFamily="34" charset="0"/>
                <a:cs typeface="Arial" pitchFamily="34" charset="0"/>
              </a:rPr>
              <a:t>… souvenirs de l’édition précédente avec une pensée particulière à ceux qui nous ont quittés</a:t>
            </a:r>
          </a:p>
          <a:p>
            <a:endParaRPr lang="fr-FR" sz="1200" i="1" dirty="0" smtClean="0">
              <a:latin typeface="Arial" pitchFamily="34" charset="0"/>
              <a:cs typeface="Arial" pitchFamily="34" charset="0"/>
            </a:endParaRPr>
          </a:p>
        </p:txBody>
      </p:sp>
      <p:pic>
        <p:nvPicPr>
          <p:cNvPr id="58370" name="Picture 2"/>
          <p:cNvPicPr>
            <a:picLocks noChangeAspect="1" noChangeArrowheads="1"/>
          </p:cNvPicPr>
          <p:nvPr/>
        </p:nvPicPr>
        <p:blipFill>
          <a:blip r:embed="rId6" cstate="print"/>
          <a:srcRect/>
          <a:stretch>
            <a:fillRect/>
          </a:stretch>
        </p:blipFill>
        <p:spPr bwMode="auto">
          <a:xfrm>
            <a:off x="188640" y="7110867"/>
            <a:ext cx="4104456" cy="2308757"/>
          </a:xfrm>
          <a:prstGeom prst="rect">
            <a:avLst/>
          </a:prstGeom>
          <a:noFill/>
          <a:ln w="9525">
            <a:noFill/>
            <a:miter lim="800000"/>
            <a:headEnd/>
            <a:tailEnd/>
          </a:ln>
        </p:spPr>
      </p:pic>
      <p:pic>
        <p:nvPicPr>
          <p:cNvPr id="58371" name="Picture 3"/>
          <p:cNvPicPr>
            <a:picLocks noChangeAspect="1" noChangeArrowheads="1"/>
          </p:cNvPicPr>
          <p:nvPr/>
        </p:nvPicPr>
        <p:blipFill>
          <a:blip r:embed="rId7" cstate="print"/>
          <a:srcRect/>
          <a:stretch>
            <a:fillRect/>
          </a:stretch>
        </p:blipFill>
        <p:spPr bwMode="auto">
          <a:xfrm>
            <a:off x="2924944" y="5961112"/>
            <a:ext cx="3483569" cy="1959508"/>
          </a:xfrm>
          <a:prstGeom prst="rect">
            <a:avLst/>
          </a:prstGeom>
          <a:noFill/>
          <a:ln w="9525">
            <a:noFill/>
            <a:miter lim="800000"/>
            <a:headEnd/>
            <a:tailEnd/>
          </a:ln>
        </p:spPr>
      </p:pic>
      <p:sp>
        <p:nvSpPr>
          <p:cNvPr id="14" name="ZoneTexte 13"/>
          <p:cNvSpPr txBox="1"/>
          <p:nvPr/>
        </p:nvSpPr>
        <p:spPr>
          <a:xfrm>
            <a:off x="4298011" y="7957254"/>
            <a:ext cx="2371349" cy="1615827"/>
          </a:xfrm>
          <a:prstGeom prst="rect">
            <a:avLst/>
          </a:prstGeom>
          <a:noFill/>
        </p:spPr>
        <p:txBody>
          <a:bodyPr wrap="square" rtlCol="0">
            <a:spAutoFit/>
          </a:bodyPr>
          <a:lstStyle/>
          <a:p>
            <a:pPr algn="just"/>
            <a:r>
              <a:rPr lang="fr-FR" sz="1100" dirty="0" smtClean="0">
                <a:latin typeface="Arial" panose="020B0604020202020204" pitchFamily="34" charset="0"/>
                <a:cs typeface="Arial" panose="020B0604020202020204" pitchFamily="34" charset="0"/>
              </a:rPr>
              <a:t>Comme chaque année, nos aînés ont bénéficié également du colis de fin d’année préparés avec enthousiasme par Christine et </a:t>
            </a:r>
            <a:r>
              <a:rPr lang="fr-FR" sz="1100" dirty="0" smtClean="0">
                <a:latin typeface="Arial" panose="020B0604020202020204" pitchFamily="34" charset="0"/>
                <a:cs typeface="Arial" panose="020B0604020202020204" pitchFamily="34" charset="0"/>
              </a:rPr>
              <a:t>Annie accompagnés d’une petite carte confectionnée par les élèves de Burdignin </a:t>
            </a:r>
            <a:r>
              <a:rPr lang="fr-FR" sz="1100" dirty="0" smtClean="0">
                <a:latin typeface="Arial" panose="020B0604020202020204" pitchFamily="34" charset="0"/>
                <a:cs typeface="Arial" panose="020B0604020202020204" pitchFamily="34" charset="0"/>
              </a:rPr>
              <a:t>: 82 colis ont été distribués par le conseil municipal très actif cette année ! </a:t>
            </a:r>
            <a:endParaRPr lang="fr-FR" sz="1100"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48680" y="488504"/>
            <a:ext cx="5544616" cy="400110"/>
          </a:xfrm>
          <a:prstGeom prst="rect">
            <a:avLst/>
          </a:prstGeom>
          <a:solidFill>
            <a:srgbClr val="00B0F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solidFill>
                  <a:schemeClr val="bg1"/>
                </a:solidFill>
                <a:latin typeface="Segoe Script" pitchFamily="34" charset="0"/>
              </a:rPr>
              <a:t>Apiculture</a:t>
            </a:r>
            <a:endParaRPr lang="fr-FR" sz="2000" dirty="0">
              <a:solidFill>
                <a:schemeClr val="bg1"/>
              </a:solidFill>
              <a:latin typeface="Segoe Script" pitchFamily="34" charset="0"/>
            </a:endParaRPr>
          </a:p>
        </p:txBody>
      </p:sp>
      <p:sp>
        <p:nvSpPr>
          <p:cNvPr id="3" name="Espace réservé du numéro de diapositive 2"/>
          <p:cNvSpPr>
            <a:spLocks noGrp="1"/>
          </p:cNvSpPr>
          <p:nvPr>
            <p:ph type="sldNum" sz="quarter" idx="12"/>
          </p:nvPr>
        </p:nvSpPr>
        <p:spPr>
          <a:xfrm>
            <a:off x="5141168" y="9394150"/>
            <a:ext cx="1600200" cy="527402"/>
          </a:xfrm>
        </p:spPr>
        <p:txBody>
          <a:bodyPr/>
          <a:lstStyle/>
          <a:p>
            <a:fld id="{012EA1C8-EFC9-4B2D-82C7-9AA5A4C98914}" type="slidenum">
              <a:rPr lang="fr-FR" smtClean="0"/>
              <a:pPr/>
              <a:t>19</a:t>
            </a:fld>
            <a:endParaRPr lang="fr-FR" dirty="0"/>
          </a:p>
        </p:txBody>
      </p:sp>
      <p:sp>
        <p:nvSpPr>
          <p:cNvPr id="5" name="ZoneTexte 4"/>
          <p:cNvSpPr txBox="1"/>
          <p:nvPr/>
        </p:nvSpPr>
        <p:spPr>
          <a:xfrm>
            <a:off x="476672" y="1312520"/>
            <a:ext cx="6120680" cy="8032968"/>
          </a:xfrm>
          <a:prstGeom prst="rect">
            <a:avLst/>
          </a:prstGeom>
          <a:noFill/>
        </p:spPr>
        <p:txBody>
          <a:bodyPr wrap="square" rtlCol="0">
            <a:spAutoFit/>
          </a:bodyPr>
          <a:lstStyle/>
          <a:p>
            <a:pPr algn="just"/>
            <a:r>
              <a:rPr lang="fr-FR" sz="1200" dirty="0" smtClean="0">
                <a:latin typeface="Arial" pitchFamily="34" charset="0"/>
                <a:cs typeface="Arial" pitchFamily="34" charset="0"/>
              </a:rPr>
              <a:t>Tout apiculteur, professionnel ou de loisir, est tenu de déclarer chaque année </a:t>
            </a:r>
            <a:r>
              <a:rPr lang="fr-FR" sz="1200" b="1" dirty="0" smtClean="0">
                <a:latin typeface="Arial" pitchFamily="34" charset="0"/>
                <a:cs typeface="Arial" pitchFamily="34" charset="0"/>
              </a:rPr>
              <a:t>entre le 1</a:t>
            </a:r>
            <a:r>
              <a:rPr lang="fr-FR" sz="1200" b="1" baseline="30000" dirty="0" smtClean="0">
                <a:latin typeface="Arial" pitchFamily="34" charset="0"/>
                <a:cs typeface="Arial" pitchFamily="34" charset="0"/>
              </a:rPr>
              <a:t>er</a:t>
            </a:r>
            <a:r>
              <a:rPr lang="fr-FR" sz="1200" b="1" dirty="0" smtClean="0">
                <a:latin typeface="Arial" pitchFamily="34" charset="0"/>
                <a:cs typeface="Arial" pitchFamily="34" charset="0"/>
              </a:rPr>
              <a:t> septembre et le 31 décembre les colonies d’abeilles dont il est propriétaire ou détenteur, </a:t>
            </a:r>
            <a:r>
              <a:rPr lang="fr-FR" sz="1200" dirty="0" smtClean="0">
                <a:latin typeface="Arial" pitchFamily="34" charset="0"/>
                <a:cs typeface="Arial" pitchFamily="34" charset="0"/>
              </a:rPr>
              <a:t>en précisant notamment leur nombre et leurs emplacements.</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La déclaration de ruches concourt à la gestion sanitaire des colonies d’abeilles, la</a:t>
            </a:r>
          </a:p>
          <a:p>
            <a:pPr algn="just"/>
            <a:r>
              <a:rPr lang="fr-FR" sz="1200" dirty="0" smtClean="0">
                <a:latin typeface="Arial" pitchFamily="34" charset="0"/>
                <a:cs typeface="Arial" pitchFamily="34" charset="0"/>
              </a:rPr>
              <a:t>mobilisation d’aides européennes au bénéfice de la filière apicole française et</a:t>
            </a:r>
          </a:p>
          <a:p>
            <a:pPr algn="just"/>
            <a:r>
              <a:rPr lang="fr-FR" sz="1200" dirty="0" smtClean="0">
                <a:latin typeface="Arial" pitchFamily="34" charset="0"/>
                <a:cs typeface="Arial" pitchFamily="34" charset="0"/>
              </a:rPr>
              <a:t>l’établissement de statistiques apicoles.</a:t>
            </a:r>
          </a:p>
          <a:p>
            <a:pPr algn="just"/>
            <a:endParaRPr lang="fr-FR" sz="1200" dirty="0" smtClean="0">
              <a:latin typeface="Arial" pitchFamily="34" charset="0"/>
              <a:cs typeface="Arial" pitchFamily="34" charset="0"/>
            </a:endParaRPr>
          </a:p>
          <a:p>
            <a:pPr algn="just"/>
            <a:r>
              <a:rPr lang="fr-FR" sz="1200" b="1" dirty="0" smtClean="0">
                <a:latin typeface="Arial" pitchFamily="34" charset="0"/>
                <a:cs typeface="Arial" pitchFamily="34" charset="0"/>
              </a:rPr>
              <a:t>La déclaration de ruches est à réaliser en ligne sur le site </a:t>
            </a:r>
            <a:r>
              <a:rPr lang="fr-FR" sz="1200" b="1" dirty="0" err="1" smtClean="0">
                <a:latin typeface="Arial" pitchFamily="34" charset="0"/>
                <a:cs typeface="Arial" pitchFamily="34" charset="0"/>
              </a:rPr>
              <a:t>MesDémarches</a:t>
            </a:r>
            <a:endParaRPr lang="fr-FR" sz="1200" b="1" dirty="0" smtClean="0">
              <a:latin typeface="Arial" pitchFamily="34" charset="0"/>
              <a:cs typeface="Arial" pitchFamily="34" charset="0"/>
            </a:endParaRPr>
          </a:p>
          <a:p>
            <a:pPr algn="just"/>
            <a:r>
              <a:rPr lang="fr-FR" sz="1200" dirty="0" smtClean="0">
                <a:latin typeface="Arial" pitchFamily="34" charset="0"/>
                <a:cs typeface="Arial" pitchFamily="34" charset="0"/>
              </a:rPr>
              <a:t>(http://mesdemarches.agriculture.gouv.fr). Cette nouvelle procédure simplifiée remplace </a:t>
            </a:r>
            <a:r>
              <a:rPr lang="fr-FR" sz="1200" dirty="0" err="1" smtClean="0">
                <a:latin typeface="Arial" pitchFamily="34" charset="0"/>
                <a:cs typeface="Arial" pitchFamily="34" charset="0"/>
              </a:rPr>
              <a:t>Télérucher</a:t>
            </a:r>
            <a:r>
              <a:rPr lang="fr-FR" sz="1200" dirty="0" smtClean="0">
                <a:latin typeface="Arial" pitchFamily="34" charset="0"/>
                <a:cs typeface="Arial" pitchFamily="34" charset="0"/>
              </a:rPr>
              <a:t> et permet l’obtention d’un récépissé de façon immédiate. Le numéro d’apiculteur (NAPI) sera demandé lors de la procédure. Les apiculteurs n’ayant pas de numéro NAPI, ou l’ayant égaré, s’en verront attribuer un nouveau de façon immédiate. Cette procédure permet également aux nouveaux apiculteurs d’obtenir leur numéro d’apiculteur (NAPI) de façon immédiate.</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Les apiculteurs ne disposant pas d’accès à internet peuvent toujours, en période de déclaration obligatoire uniquement (du 1er septembre au 31 décembre) réaliser une déclaration de ruches par voie postale en remplissant le formulaire </a:t>
            </a:r>
            <a:r>
              <a:rPr lang="fr-FR" sz="1200" dirty="0" err="1" smtClean="0">
                <a:latin typeface="Arial" pitchFamily="34" charset="0"/>
                <a:cs typeface="Arial" pitchFamily="34" charset="0"/>
              </a:rPr>
              <a:t>Cerfa</a:t>
            </a:r>
            <a:r>
              <a:rPr lang="fr-FR" sz="1200" dirty="0" smtClean="0">
                <a:latin typeface="Arial" pitchFamily="34" charset="0"/>
                <a:cs typeface="Arial" pitchFamily="34" charset="0"/>
              </a:rPr>
              <a:t> 13995*04 à compléter, signer et à envoyer à l’adresse : DGAL-Déclaration de ruches, 251 rue de Vaugirard, 75732 Paris cedex 15.Le délai d’obtention d’un récépissé de déclaration de ruches est d’environ deux mois à compter de la réception du formulaire par l’administration. Les déclarations réalisées sur papier libre ou sur des anciennes versions du formulaire, portant un numéro de </a:t>
            </a:r>
            <a:r>
              <a:rPr lang="fr-FR" sz="1200" dirty="0" err="1" smtClean="0">
                <a:latin typeface="Arial" pitchFamily="34" charset="0"/>
                <a:cs typeface="Arial" pitchFamily="34" charset="0"/>
              </a:rPr>
              <a:t>Cerfa</a:t>
            </a:r>
            <a:r>
              <a:rPr lang="fr-FR" sz="1200" dirty="0" smtClean="0">
                <a:latin typeface="Arial" pitchFamily="34" charset="0"/>
                <a:cs typeface="Arial" pitchFamily="34" charset="0"/>
              </a:rPr>
              <a:t> différent, ne sont pas recevables.</a:t>
            </a: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Plus de renseignements sont disponibles sur le site </a:t>
            </a:r>
            <a:r>
              <a:rPr lang="fr-FR" sz="1200" dirty="0" err="1" smtClean="0">
                <a:latin typeface="Arial" pitchFamily="34" charset="0"/>
                <a:cs typeface="Arial" pitchFamily="34" charset="0"/>
              </a:rPr>
              <a:t>MesDémarches</a:t>
            </a:r>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a:t>
            </a:r>
            <a:r>
              <a:rPr lang="fr-FR" sz="1200" dirty="0" smtClean="0">
                <a:latin typeface="Arial" pitchFamily="34" charset="0"/>
                <a:cs typeface="Arial" pitchFamily="34" charset="0"/>
                <a:hlinkClick r:id="rId2"/>
              </a:rPr>
              <a:t>http://</a:t>
            </a:r>
            <a:r>
              <a:rPr lang="fr-FR" sz="1200" dirty="0" smtClean="0">
                <a:solidFill>
                  <a:srgbClr val="0070C0"/>
                </a:solidFill>
                <a:latin typeface="Arial" pitchFamily="34" charset="0"/>
                <a:cs typeface="Arial" pitchFamily="34" charset="0"/>
                <a:hlinkClick r:id="rId2"/>
              </a:rPr>
              <a:t>mesdemarches.agriculture.gouv.fr</a:t>
            </a:r>
            <a:r>
              <a:rPr lang="fr-FR" sz="1200" dirty="0" smtClean="0">
                <a:latin typeface="Arial" pitchFamily="34" charset="0"/>
                <a:cs typeface="Arial" pitchFamily="34" charset="0"/>
              </a:rPr>
              <a:t>).</a:t>
            </a:r>
          </a:p>
          <a:p>
            <a:pPr algn="just"/>
            <a:endParaRPr lang="fr-FR" sz="1200" dirty="0">
              <a:latin typeface="Arial" pitchFamily="34" charset="0"/>
              <a:cs typeface="Arial" pitchFamily="34" charset="0"/>
            </a:endParaRPr>
          </a:p>
        </p:txBody>
      </p:sp>
      <p:sp>
        <p:nvSpPr>
          <p:cNvPr id="1028" name="AutoShape 4" descr="Résultat de recherche d'images pour &quot;image rucher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30" name="AutoShape 6" descr="Résultat de recherche d'images pour &quot;image rucher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8" name="Image 7"/>
          <p:cNvPicPr>
            <a:picLocks noChangeAspect="1"/>
          </p:cNvPicPr>
          <p:nvPr/>
        </p:nvPicPr>
        <p:blipFill>
          <a:blip r:embed="rId3" cstate="print"/>
          <a:srcRect l="30169" t="20321" r="11344" b="41176"/>
          <a:stretch>
            <a:fillRect/>
          </a:stretch>
        </p:blipFill>
        <p:spPr bwMode="auto">
          <a:xfrm>
            <a:off x="476672" y="6033120"/>
            <a:ext cx="6105038" cy="216024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p:cNvSpPr>
            <a:spLocks noGrp="1"/>
          </p:cNvSpPr>
          <p:nvPr>
            <p:ph type="sldNum" sz="quarter" idx="12"/>
          </p:nvPr>
        </p:nvSpPr>
        <p:spPr>
          <a:xfrm>
            <a:off x="4941168" y="9394150"/>
            <a:ext cx="1600200" cy="527402"/>
          </a:xfrm>
        </p:spPr>
        <p:txBody>
          <a:bodyPr/>
          <a:lstStyle/>
          <a:p>
            <a:fld id="{012EA1C8-EFC9-4B2D-82C7-9AA5A4C98914}" type="slidenum">
              <a:rPr lang="fr-FR" smtClean="0"/>
              <a:pPr/>
              <a:t>2</a:t>
            </a:fld>
            <a:endParaRPr lang="fr-FR" dirty="0"/>
          </a:p>
        </p:txBody>
      </p:sp>
      <p:sp>
        <p:nvSpPr>
          <p:cNvPr id="4" name="ZoneTexte 3"/>
          <p:cNvSpPr txBox="1"/>
          <p:nvPr/>
        </p:nvSpPr>
        <p:spPr>
          <a:xfrm>
            <a:off x="188640" y="651673"/>
            <a:ext cx="6192688" cy="9094797"/>
          </a:xfrm>
          <a:prstGeom prst="rect">
            <a:avLst/>
          </a:prstGeom>
          <a:noFill/>
        </p:spPr>
        <p:txBody>
          <a:bodyPr wrap="square" rtlCol="0">
            <a:spAutoFit/>
          </a:bodyPr>
          <a:lstStyle/>
          <a:p>
            <a:pPr algn="just"/>
            <a:r>
              <a:rPr lang="fr-FR" sz="1300" dirty="0" smtClean="0">
                <a:latin typeface="Arial" pitchFamily="34" charset="0"/>
                <a:cs typeface="Arial" pitchFamily="34" charset="0"/>
              </a:rPr>
              <a:t>Je me bornerai uniquement à vous faire part de ce qui s’est passé ces deux dernières années car malencontreusement le bulletin de 2018 n’a pas pu voir le jour (pourtant rédigé à 95%) : de petits incidents techniques et certains paragraphes ne sont pas encore parvenus en mairie (je ne ferai aucun commentaire). Deux sujets, pourtant anodins, sont arrivés à perturber la bonne entente au niveau du conseil municipal : le partage de la nature et les terrains du marais (terrains à l’entrée de Boëge, appartenant à Burdignin). Mais rien de grave, je vous en reparlerai plus loin ; le plus important c’est l’arrivée de 2020, dans la joie et le bonheur avec tous les changements que l’avenir nous prépare.</a:t>
            </a:r>
          </a:p>
          <a:p>
            <a:pPr algn="just"/>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Avec un peu de retard certes, je tenais à vous souhaiter à toutes et à tous une très belle et heureuse année 2020 car il n’est jamais trop tard pour bien faire.</a:t>
            </a:r>
          </a:p>
          <a:p>
            <a:pPr algn="just"/>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Pour les nouveaux arrivés sur la commune, au nom de tous, je vous souhaite la bienvenue chez nous à Burdignin ; que notre charmant petit village vous apporte chaleur et sérénité, même en cette période hivernale parfois hostile. </a:t>
            </a:r>
          </a:p>
          <a:p>
            <a:pPr algn="just"/>
            <a:r>
              <a:rPr lang="fr-FR" sz="1300" dirty="0" smtClean="0">
                <a:latin typeface="Arial" pitchFamily="34" charset="0"/>
                <a:cs typeface="Arial" pitchFamily="34" charset="0"/>
              </a:rPr>
              <a:t>Si vous rencontrez au détour d’une route, un personnage tout emmitouflé, ne vous fiez pas aux apparences, le yéti n’existe plus ! Le haut savoyard tout comme le « </a:t>
            </a:r>
            <a:r>
              <a:rPr lang="fr-FR" sz="1300" dirty="0" err="1" smtClean="0">
                <a:latin typeface="Arial" pitchFamily="34" charset="0"/>
                <a:cs typeface="Arial" pitchFamily="34" charset="0"/>
              </a:rPr>
              <a:t>bornérand</a:t>
            </a:r>
            <a:r>
              <a:rPr lang="fr-FR" sz="1300" dirty="0" smtClean="0">
                <a:latin typeface="Arial" pitchFamily="34" charset="0"/>
                <a:cs typeface="Arial" pitchFamily="34" charset="0"/>
              </a:rPr>
              <a:t> », s’ils sont emmitouflés, c’est simplement pour se protéger du froid et de la « bise » mais une fois la protection enlevée, ils sont comme les cardons épineux : plus ils possèdent des épines, plus ils paraissent difficiles d’approche et plus ils ont le cœur tendre. Il faut simplement savoir les « cuisiner ». </a:t>
            </a:r>
          </a:p>
          <a:p>
            <a:pPr algn="just"/>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J’ai aussi une pensée beaucoup plus profonde pour toutes les familles qui ont perdu un proche dernièrement, gardons en mémoire les bons souvenirs et les bons moments passés ensemble. Que ces fêtes familiales de fin d’année ne soient pas considérées comme une date évoquant une rupture ou une séparation tragique mais plutôt comme une date anniversaire des souvenirs, joies et rires partagés et vécus ensemble…</a:t>
            </a:r>
          </a:p>
          <a:p>
            <a:pPr algn="just"/>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Il était de coutume que je convie et remercie tout le monde lors de la cérémonie des vœux, mais, comme il a été décidé, je ne formulerai ces vœux que par écrit.</a:t>
            </a:r>
          </a:p>
          <a:p>
            <a:pPr algn="just"/>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Je tiens donc, tout d’abord, à remercier mon équipe municipale et tous les élus avec qui j’ai pu travailler en confiance. Que ce soit au niveau communal ou intercommunal, cela a été une expérience enrichissante. Un grand merci à ceux qui se sont investis sans modération et à tous ceux dont j’ai apprécié la disponibilité, l’assiduité, le soutien, les conseils et l’honnêteté ! MERCI beaucoup, car ceux-ci deviennent de plus en plus rares !</a:t>
            </a:r>
          </a:p>
          <a:p>
            <a:pPr algn="just"/>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J’en dirai de même pour le personnel communal et intercommunal. Merci pour leur fidélité, leur engagement et dévouement auprès de nos collectivités, sans oublier leur professionnalisme.</a:t>
            </a:r>
            <a:endParaRPr lang="fr-FR" sz="1300" dirty="0">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5141168" y="9394150"/>
            <a:ext cx="1600200" cy="527402"/>
          </a:xfrm>
        </p:spPr>
        <p:txBody>
          <a:bodyPr/>
          <a:lstStyle/>
          <a:p>
            <a:fld id="{012EA1C8-EFC9-4B2D-82C7-9AA5A4C98914}" type="slidenum">
              <a:rPr lang="fr-FR" smtClean="0"/>
              <a:pPr/>
              <a:t>20</a:t>
            </a:fld>
            <a:endParaRPr lang="fr-FR" dirty="0"/>
          </a:p>
        </p:txBody>
      </p:sp>
      <p:sp>
        <p:nvSpPr>
          <p:cNvPr id="6" name="ZoneTexte 5"/>
          <p:cNvSpPr txBox="1"/>
          <p:nvPr/>
        </p:nvSpPr>
        <p:spPr>
          <a:xfrm>
            <a:off x="548680" y="344488"/>
            <a:ext cx="5544616" cy="400110"/>
          </a:xfrm>
          <a:prstGeom prst="rect">
            <a:avLst/>
          </a:prstGeom>
          <a:solidFill>
            <a:srgbClr val="00B0F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Le coin des associations</a:t>
            </a:r>
            <a:endParaRPr lang="fr-FR" sz="2000" dirty="0">
              <a:latin typeface="Segoe Script" pitchFamily="34" charset="0"/>
            </a:endParaRPr>
          </a:p>
        </p:txBody>
      </p:sp>
      <p:sp>
        <p:nvSpPr>
          <p:cNvPr id="9" name="ZoneTexte 8"/>
          <p:cNvSpPr txBox="1"/>
          <p:nvPr/>
        </p:nvSpPr>
        <p:spPr>
          <a:xfrm>
            <a:off x="152636" y="5397237"/>
            <a:ext cx="6264696" cy="4524315"/>
          </a:xfrm>
          <a:prstGeom prst="rect">
            <a:avLst/>
          </a:prstGeom>
          <a:noFill/>
        </p:spPr>
        <p:txBody>
          <a:bodyPr wrap="square" rtlCol="0">
            <a:spAutoFit/>
          </a:bodyPr>
          <a:lstStyle/>
          <a:p>
            <a:pPr algn="just"/>
            <a:r>
              <a:rPr lang="fr-FR" sz="1200" b="1" dirty="0" smtClean="0">
                <a:latin typeface="Arial" pitchFamily="34" charset="0"/>
                <a:cs typeface="Arial" pitchFamily="34" charset="0"/>
              </a:rPr>
              <a:t>Association </a:t>
            </a:r>
            <a:r>
              <a:rPr lang="fr-FR" sz="1200" b="1" dirty="0" err="1" smtClean="0">
                <a:latin typeface="Arial" pitchFamily="34" charset="0"/>
                <a:cs typeface="Arial" pitchFamily="34" charset="0"/>
              </a:rPr>
              <a:t>Vill'art</a:t>
            </a:r>
            <a:r>
              <a:rPr lang="fr-FR" sz="1200" b="1" dirty="0" smtClean="0">
                <a:latin typeface="Arial" pitchFamily="34" charset="0"/>
                <a:cs typeface="Arial" pitchFamily="34" charset="0"/>
              </a:rPr>
              <a:t> en </a:t>
            </a:r>
            <a:r>
              <a:rPr lang="fr-FR" sz="1200" b="1" dirty="0" err="1" smtClean="0">
                <a:latin typeface="Arial" pitchFamily="34" charset="0"/>
                <a:cs typeface="Arial" pitchFamily="34" charset="0"/>
              </a:rPr>
              <a:t>Scrap</a:t>
            </a:r>
            <a:r>
              <a:rPr lang="fr-FR" sz="1200" b="1" dirty="0" smtClean="0">
                <a:latin typeface="Arial" pitchFamily="34" charset="0"/>
                <a:cs typeface="Arial" pitchFamily="34" charset="0"/>
              </a:rPr>
              <a:t> (dont la secrétaire est Madame Christine BILLIEUX)</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Cette association a été fondée en juin 2015 et se nomme </a:t>
            </a:r>
            <a:r>
              <a:rPr lang="fr-FR" sz="1200" dirty="0" err="1" smtClean="0">
                <a:latin typeface="Arial" pitchFamily="34" charset="0"/>
                <a:cs typeface="Arial" pitchFamily="34" charset="0"/>
              </a:rPr>
              <a:t>Vill'art</a:t>
            </a:r>
            <a:r>
              <a:rPr lang="fr-FR" sz="1200" dirty="0" smtClean="0">
                <a:latin typeface="Arial" pitchFamily="34" charset="0"/>
                <a:cs typeface="Arial" pitchFamily="34" charset="0"/>
              </a:rPr>
              <a:t> en </a:t>
            </a:r>
            <a:r>
              <a:rPr lang="fr-FR" sz="1200" dirty="0" err="1" smtClean="0">
                <a:latin typeface="Arial" pitchFamily="34" charset="0"/>
                <a:cs typeface="Arial" pitchFamily="34" charset="0"/>
              </a:rPr>
              <a:t>scrap</a:t>
            </a:r>
            <a:r>
              <a:rPr lang="fr-FR" sz="1200" dirty="0" smtClean="0">
                <a:latin typeface="Arial" pitchFamily="34" charset="0"/>
                <a:cs typeface="Arial" pitchFamily="34" charset="0"/>
              </a:rPr>
              <a:t>. C'est une association à but non lucratif qui a pour objectif de fédérer, autour du </a:t>
            </a:r>
            <a:r>
              <a:rPr lang="fr-FR" sz="1200" dirty="0" err="1" smtClean="0">
                <a:latin typeface="Arial" pitchFamily="34" charset="0"/>
                <a:cs typeface="Arial" pitchFamily="34" charset="0"/>
              </a:rPr>
              <a:t>scrapbooking</a:t>
            </a:r>
            <a:r>
              <a:rPr lang="fr-FR" sz="1200" dirty="0" smtClean="0">
                <a:latin typeface="Arial" pitchFamily="34" charset="0"/>
                <a:cs typeface="Arial" pitchFamily="34" charset="0"/>
              </a:rPr>
              <a:t>, les personnes partageant cette passion.</a:t>
            </a:r>
          </a:p>
          <a:p>
            <a:pPr algn="just"/>
            <a:r>
              <a:rPr lang="fr-FR" sz="1200" dirty="0" smtClean="0">
                <a:latin typeface="Arial" pitchFamily="34" charset="0"/>
                <a:cs typeface="Arial" pitchFamily="34" charset="0"/>
              </a:rPr>
              <a:t>Pour rappel, le </a:t>
            </a:r>
            <a:r>
              <a:rPr lang="fr-FR" sz="1200" dirty="0" err="1" smtClean="0">
                <a:latin typeface="Arial" pitchFamily="34" charset="0"/>
                <a:cs typeface="Arial" pitchFamily="34" charset="0"/>
              </a:rPr>
              <a:t>scrapbooking</a:t>
            </a:r>
            <a:r>
              <a:rPr lang="fr-FR" sz="1200" dirty="0" smtClean="0">
                <a:latin typeface="Arial" pitchFamily="34" charset="0"/>
                <a:cs typeface="Arial" pitchFamily="34" charset="0"/>
              </a:rPr>
              <a:t> est un loisir créatif au sein duquel, la photographie est centrale; c'est l'art de mettre en valeur un cliché avec toutes sortes de matériaux (papiers, récup', tissus, dentelle...) et diverses méthodes (encres, tampons, pliage...). Le </a:t>
            </a:r>
            <a:r>
              <a:rPr lang="fr-FR" sz="1200" dirty="0" err="1" smtClean="0">
                <a:latin typeface="Arial" pitchFamily="34" charset="0"/>
                <a:cs typeface="Arial" pitchFamily="34" charset="0"/>
              </a:rPr>
              <a:t>scrapbooking</a:t>
            </a:r>
            <a:r>
              <a:rPr lang="fr-FR" sz="1200" dirty="0" smtClean="0">
                <a:latin typeface="Arial" pitchFamily="34" charset="0"/>
                <a:cs typeface="Arial" pitchFamily="34" charset="0"/>
              </a:rPr>
              <a:t> peut également être utilisé à d’autres fins, sans photographie, afin de réaliser des cadres, des calendriers, de la carterie...C'est un véritable espace d'échange artistique, de convivialité et de discussion.            </a:t>
            </a:r>
          </a:p>
          <a:p>
            <a:pPr algn="just"/>
            <a:r>
              <a:rPr lang="fr-FR" sz="1200" dirty="0" smtClean="0">
                <a:latin typeface="Arial" pitchFamily="34" charset="0"/>
                <a:cs typeface="Arial" pitchFamily="34" charset="0"/>
              </a:rPr>
              <a:t>Comme son nom l'indique, cette association est attachée depuis sa création à la commune de Villard puisque sa créatrice et présidente, Mme Martine COSTAZ y vit. La commune de Villard met gracieusement la salle communale à notre disposition pour nos rencontres qui se déroulent durant l'année scolaire, les mercredis soirs, à quinzaine.</a:t>
            </a:r>
          </a:p>
          <a:p>
            <a:pPr algn="just"/>
            <a:r>
              <a:rPr lang="fr-FR" sz="1200" dirty="0" smtClean="0">
                <a:latin typeface="Arial" pitchFamily="34" charset="0"/>
                <a:cs typeface="Arial" pitchFamily="34" charset="0"/>
              </a:rPr>
              <a:t>Plusieurs fois par an, nous organisons ou participons à des événements exceptionnels:</a:t>
            </a:r>
          </a:p>
          <a:p>
            <a:pPr algn="just">
              <a:buFont typeface="Arial" pitchFamily="34" charset="0"/>
              <a:buChar char="•"/>
            </a:pPr>
            <a:r>
              <a:rPr lang="fr-FR" sz="1200" dirty="0" smtClean="0">
                <a:latin typeface="Arial" pitchFamily="34" charset="0"/>
                <a:cs typeface="Arial" pitchFamily="34" charset="0"/>
              </a:rPr>
              <a:t> nous réalisons des décors de table pour le repas des ainés de Villard; nous sommes présentes au marché de Noël de Villard où nous présentons certaines de nos créations;</a:t>
            </a:r>
          </a:p>
          <a:p>
            <a:pPr algn="just">
              <a:buFont typeface="Arial" pitchFamily="34" charset="0"/>
              <a:buChar char="•"/>
            </a:pPr>
            <a:r>
              <a:rPr lang="fr-FR" sz="1200" dirty="0" smtClean="0">
                <a:latin typeface="Arial" pitchFamily="34" charset="0"/>
                <a:cs typeface="Arial" pitchFamily="34" charset="0"/>
              </a:rPr>
              <a:t> nous organisons une fois par an une </a:t>
            </a:r>
            <a:r>
              <a:rPr lang="fr-FR" sz="1200" dirty="0" err="1" smtClean="0">
                <a:latin typeface="Arial" pitchFamily="34" charset="0"/>
                <a:cs typeface="Arial" pitchFamily="34" charset="0"/>
              </a:rPr>
              <a:t>crop</a:t>
            </a:r>
            <a:r>
              <a:rPr lang="fr-FR" sz="1200" dirty="0" smtClean="0">
                <a:latin typeface="Arial" pitchFamily="34" charset="0"/>
                <a:cs typeface="Arial" pitchFamily="34" charset="0"/>
              </a:rPr>
              <a:t>. animée par une intervenante externe. Par "</a:t>
            </a:r>
            <a:r>
              <a:rPr lang="fr-FR" sz="1200" dirty="0" err="1" smtClean="0">
                <a:latin typeface="Arial" pitchFamily="34" charset="0"/>
                <a:cs typeface="Arial" pitchFamily="34" charset="0"/>
              </a:rPr>
              <a:t>crop</a:t>
            </a:r>
            <a:r>
              <a:rPr lang="fr-FR" sz="1200" dirty="0" smtClean="0">
                <a:latin typeface="Arial" pitchFamily="34" charset="0"/>
                <a:cs typeface="Arial" pitchFamily="34" charset="0"/>
              </a:rPr>
              <a:t>." on entend le rassemblement ponctuel de scrapeurs ou </a:t>
            </a:r>
            <a:r>
              <a:rPr lang="fr-FR" sz="1200" dirty="0" err="1" smtClean="0">
                <a:latin typeface="Arial" pitchFamily="34" charset="0"/>
                <a:cs typeface="Arial" pitchFamily="34" charset="0"/>
              </a:rPr>
              <a:t>scrapeuses</a:t>
            </a:r>
            <a:r>
              <a:rPr lang="fr-FR" sz="1200" dirty="0" smtClean="0">
                <a:latin typeface="Arial" pitchFamily="34" charset="0"/>
                <a:cs typeface="Arial" pitchFamily="34" charset="0"/>
              </a:rPr>
              <a:t> autour d'un thème défini préalablement. D'une durée d'un ou plusieurs jours, ce type d'évènement est l'occasion, pour les participants, de réaliser un projet plus ambitieux.</a:t>
            </a:r>
          </a:p>
          <a:p>
            <a:pPr algn="just"/>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p:txBody>
      </p:sp>
      <p:sp>
        <p:nvSpPr>
          <p:cNvPr id="13" name="ZoneTexte 12"/>
          <p:cNvSpPr txBox="1"/>
          <p:nvPr/>
        </p:nvSpPr>
        <p:spPr>
          <a:xfrm>
            <a:off x="224644" y="3458245"/>
            <a:ext cx="6192688" cy="1938992"/>
          </a:xfrm>
          <a:prstGeom prst="rect">
            <a:avLst/>
          </a:prstGeom>
          <a:noFill/>
        </p:spPr>
        <p:txBody>
          <a:bodyPr wrap="square" rtlCol="0">
            <a:spAutoFit/>
          </a:bodyPr>
          <a:lstStyle/>
          <a:p>
            <a:pPr algn="just"/>
            <a:r>
              <a:rPr lang="fr-FR" sz="1200" b="1" dirty="0" smtClean="0">
                <a:latin typeface="Arial" pitchFamily="34" charset="0"/>
                <a:cs typeface="Arial" pitchFamily="34" charset="0"/>
              </a:rPr>
              <a:t>ADMR Vallée Verte</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L’association compte une vingtaine de bénévoles, 25 aides à domicile qui </a:t>
            </a:r>
            <a:r>
              <a:rPr lang="fr-FR" sz="1200" dirty="0" err="1" smtClean="0">
                <a:latin typeface="Arial" pitchFamily="34" charset="0"/>
                <a:cs typeface="Arial" pitchFamily="34" charset="0"/>
              </a:rPr>
              <a:t>oeuvrent</a:t>
            </a:r>
            <a:r>
              <a:rPr lang="fr-FR" sz="1200" dirty="0" smtClean="0">
                <a:latin typeface="Arial" pitchFamily="34" charset="0"/>
                <a:cs typeface="Arial" pitchFamily="34" charset="0"/>
              </a:rPr>
              <a:t> auprès de 200 bénéficiaires sur les 8 communes de la Vallée Verte, 1 livreur de repas et 2 secrétaires à temps partiel.</a:t>
            </a:r>
          </a:p>
          <a:p>
            <a:pPr algn="just"/>
            <a:r>
              <a:rPr lang="fr-FR" sz="1200" dirty="0" smtClean="0">
                <a:latin typeface="Arial" pitchFamily="34" charset="0"/>
                <a:cs typeface="Arial" pitchFamily="34" charset="0"/>
              </a:rPr>
              <a:t>A Burdignin, pour l’année 2019, l’ADMR a effectué environ 1100 heures et livré 780 repas.</a:t>
            </a:r>
          </a:p>
          <a:p>
            <a:pPr algn="just"/>
            <a:r>
              <a:rPr lang="fr-FR" sz="1200" dirty="0" smtClean="0">
                <a:latin typeface="Arial" pitchFamily="34" charset="0"/>
                <a:cs typeface="Arial" pitchFamily="34" charset="0"/>
              </a:rPr>
              <a:t>L’association est toujours à la recherche de bénévoles et de personnels (renseignements sur le site </a:t>
            </a:r>
            <a:r>
              <a:rPr lang="fr-FR" sz="1200" dirty="0" smtClean="0">
                <a:solidFill>
                  <a:srgbClr val="0070C0"/>
                </a:solidFill>
                <a:latin typeface="Arial" pitchFamily="34" charset="0"/>
                <a:cs typeface="Arial" pitchFamily="34" charset="0"/>
                <a:hlinkClick r:id="rId2"/>
              </a:rPr>
              <a:t>www.fede74.admr.org</a:t>
            </a:r>
            <a:r>
              <a:rPr lang="fr-FR" sz="1200" dirty="0" smtClean="0">
                <a:solidFill>
                  <a:srgbClr val="0070C0"/>
                </a:solidFill>
                <a:latin typeface="Arial" pitchFamily="34" charset="0"/>
                <a:cs typeface="Arial" pitchFamily="34" charset="0"/>
              </a:rPr>
              <a:t> </a:t>
            </a:r>
            <a:r>
              <a:rPr lang="fr-FR" sz="1200" dirty="0" smtClean="0">
                <a:latin typeface="Arial" pitchFamily="34" charset="0"/>
                <a:cs typeface="Arial" pitchFamily="34" charset="0"/>
              </a:rPr>
              <a:t>ou à Boëge, 74 route de SAXEL tel 04 50 39 02 33)</a:t>
            </a:r>
          </a:p>
          <a:p>
            <a:pPr algn="just"/>
            <a:endParaRPr lang="fr-FR" sz="1200" dirty="0" smtClean="0">
              <a:latin typeface="Arial" pitchFamily="34" charset="0"/>
              <a:cs typeface="Arial" pitchFamily="34" charset="0"/>
            </a:endParaRPr>
          </a:p>
        </p:txBody>
      </p:sp>
      <p:sp>
        <p:nvSpPr>
          <p:cNvPr id="2" name="ZoneTexte 1"/>
          <p:cNvSpPr txBox="1"/>
          <p:nvPr/>
        </p:nvSpPr>
        <p:spPr>
          <a:xfrm>
            <a:off x="209551" y="872922"/>
            <a:ext cx="6207782" cy="2585323"/>
          </a:xfrm>
          <a:prstGeom prst="rect">
            <a:avLst/>
          </a:prstGeom>
          <a:noFill/>
        </p:spPr>
        <p:txBody>
          <a:bodyPr wrap="square" rtlCol="0">
            <a:spAutoFit/>
          </a:bodyPr>
          <a:lstStyle/>
          <a:p>
            <a:pPr algn="just"/>
            <a:r>
              <a:rPr lang="fr-FR" sz="1200" b="1" dirty="0">
                <a:latin typeface="Arial" pitchFamily="34" charset="0"/>
                <a:cs typeface="Arial" pitchFamily="34" charset="0"/>
              </a:rPr>
              <a:t>Association </a:t>
            </a:r>
            <a:r>
              <a:rPr lang="fr-FR" sz="1200" b="1" dirty="0" err="1">
                <a:latin typeface="Arial" pitchFamily="34" charset="0"/>
                <a:cs typeface="Arial" pitchFamily="34" charset="0"/>
              </a:rPr>
              <a:t>Lous</a:t>
            </a:r>
            <a:r>
              <a:rPr lang="fr-FR" sz="1200" b="1" dirty="0">
                <a:latin typeface="Arial" pitchFamily="34" charset="0"/>
                <a:cs typeface="Arial" pitchFamily="34" charset="0"/>
              </a:rPr>
              <a:t> Ben </a:t>
            </a:r>
            <a:r>
              <a:rPr lang="fr-FR" sz="1200" b="1" dirty="0" err="1" smtClean="0">
                <a:latin typeface="Arial" pitchFamily="34" charset="0"/>
                <a:cs typeface="Arial" pitchFamily="34" charset="0"/>
              </a:rPr>
              <a:t>Véria</a:t>
            </a:r>
            <a:endParaRPr lang="fr-FR" sz="1200" b="1" dirty="0" smtClean="0">
              <a:latin typeface="Arial" pitchFamily="34" charset="0"/>
              <a:cs typeface="Arial" pitchFamily="34" charset="0"/>
            </a:endParaRPr>
          </a:p>
          <a:p>
            <a:pPr algn="just"/>
            <a:endParaRPr lang="fr-FR" dirty="0">
              <a:latin typeface="Arial" pitchFamily="34" charset="0"/>
              <a:cs typeface="Arial" pitchFamily="34" charset="0"/>
            </a:endParaRPr>
          </a:p>
          <a:p>
            <a:pPr algn="just"/>
            <a:r>
              <a:rPr lang="fr-FR" sz="1200" dirty="0">
                <a:latin typeface="Arial" pitchFamily="34" charset="0"/>
                <a:cs typeface="Arial" pitchFamily="34" charset="0"/>
              </a:rPr>
              <a:t>Suite à l’assemblée générale du 08 février 2020, </a:t>
            </a:r>
            <a:r>
              <a:rPr lang="fr-FR" sz="1200" dirty="0" err="1">
                <a:latin typeface="Arial" pitchFamily="34" charset="0"/>
                <a:cs typeface="Arial" pitchFamily="34" charset="0"/>
              </a:rPr>
              <a:t>Lous</a:t>
            </a:r>
            <a:r>
              <a:rPr lang="fr-FR" sz="1200" dirty="0">
                <a:latin typeface="Arial" pitchFamily="34" charset="0"/>
                <a:cs typeface="Arial" pitchFamily="34" charset="0"/>
              </a:rPr>
              <a:t> Ben </a:t>
            </a:r>
            <a:r>
              <a:rPr lang="fr-FR" sz="1200" dirty="0" err="1">
                <a:latin typeface="Arial" pitchFamily="34" charset="0"/>
                <a:cs typeface="Arial" pitchFamily="34" charset="0"/>
              </a:rPr>
              <a:t>Vérias</a:t>
            </a:r>
            <a:r>
              <a:rPr lang="fr-FR" sz="1200" dirty="0">
                <a:latin typeface="Arial" pitchFamily="34" charset="0"/>
                <a:cs typeface="Arial" pitchFamily="34" charset="0"/>
              </a:rPr>
              <a:t> regroupe une 20ène de personnes qui ont à cœur de maintenir des manifestations au sein du village pour favoriser les relations amicales et conviviales entre les habitants.</a:t>
            </a:r>
          </a:p>
          <a:p>
            <a:pPr algn="just"/>
            <a:r>
              <a:rPr lang="fr-FR" sz="1200" dirty="0">
                <a:latin typeface="Arial" pitchFamily="34" charset="0"/>
                <a:cs typeface="Arial" pitchFamily="34" charset="0"/>
              </a:rPr>
              <a:t>L’année 2019 a été marquée par la séance de cinéma offerte aux jeunes de Burdignin-Villard en mars. Une quarantaine d’enfants se sont retrouvés au cinéma et ont apprécié poursuivre avec le traditionnel goûter. Cette action est soutenue par la subvention de la mairie.</a:t>
            </a:r>
          </a:p>
          <a:p>
            <a:pPr algn="just"/>
            <a:r>
              <a:rPr lang="fr-FR" sz="1200" dirty="0">
                <a:latin typeface="Arial" pitchFamily="34" charset="0"/>
                <a:cs typeface="Arial" pitchFamily="34" charset="0"/>
              </a:rPr>
              <a:t>En juin 2019, les feux de la Saint Jean, sur la place du village, ont regroupé petits et grands pour une soirée illuminée !</a:t>
            </a:r>
          </a:p>
          <a:p>
            <a:pPr algn="just"/>
            <a:r>
              <a:rPr lang="fr-FR" sz="1200" dirty="0">
                <a:latin typeface="Arial" pitchFamily="34" charset="0"/>
                <a:cs typeface="Arial" pitchFamily="34" charset="0"/>
              </a:rPr>
              <a:t>Poursuite avec leur repas dansant animé par Bastien BABAZ en octobre 2019 qui attire bons mangeurs et bons danseurs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42900" y="2311403"/>
            <a:ext cx="6172200" cy="2936188"/>
          </a:xfrm>
          <a:prstGeom prst="rect">
            <a:avLst/>
          </a:prstGeom>
        </p:spPr>
        <p:txBody>
          <a:bodyPr wrap="square">
            <a:spAutoFit/>
          </a:bodyPr>
          <a:lstStyle/>
          <a:p>
            <a:r>
              <a:rPr lang="fr-FR" sz="1200" dirty="0" smtClean="0">
                <a:latin typeface="Arial" pitchFamily="34" charset="0"/>
                <a:cs typeface="Arial" pitchFamily="34" charset="0"/>
              </a:rPr>
              <a:t>Crêpes Des Alpes</a:t>
            </a:r>
          </a:p>
          <a:p>
            <a:endParaRPr lang="fr-FR" sz="1200" dirty="0" smtClean="0">
              <a:latin typeface="Arial" pitchFamily="34" charset="0"/>
              <a:cs typeface="Arial" pitchFamily="34" charset="0"/>
            </a:endParaRPr>
          </a:p>
          <a:p>
            <a:r>
              <a:rPr lang="fr-FR" sz="1200" dirty="0" smtClean="0">
                <a:latin typeface="Arial" pitchFamily="34" charset="0"/>
                <a:cs typeface="Arial" pitchFamily="34" charset="0"/>
              </a:rPr>
              <a:t>Atelier de fabrication de crêpes et de galettes fraiches</a:t>
            </a:r>
          </a:p>
          <a:p>
            <a:r>
              <a:rPr lang="fr-FR" sz="1200" dirty="0" smtClean="0">
                <a:latin typeface="Arial" pitchFamily="34" charset="0"/>
                <a:cs typeface="Arial" pitchFamily="34" charset="0"/>
              </a:rPr>
              <a:t>Nathalie JOUAN</a:t>
            </a:r>
          </a:p>
          <a:p>
            <a:r>
              <a:rPr lang="fr-FR" sz="1200" dirty="0" smtClean="0">
                <a:latin typeface="Arial" pitchFamily="34" charset="0"/>
                <a:cs typeface="Arial" pitchFamily="34" charset="0"/>
              </a:rPr>
              <a:t>248 Route de la Nativité – La </a:t>
            </a:r>
            <a:r>
              <a:rPr lang="fr-FR" sz="1200" dirty="0" err="1" smtClean="0">
                <a:latin typeface="Arial" pitchFamily="34" charset="0"/>
                <a:cs typeface="Arial" pitchFamily="34" charset="0"/>
              </a:rPr>
              <a:t>Sopha</a:t>
            </a:r>
            <a:endParaRPr lang="fr-FR" sz="1200" dirty="0" smtClean="0">
              <a:latin typeface="Arial" pitchFamily="34" charset="0"/>
              <a:cs typeface="Arial" pitchFamily="34" charset="0"/>
            </a:endParaRPr>
          </a:p>
          <a:p>
            <a:r>
              <a:rPr lang="fr-FR" sz="1200" u="sng" dirty="0" smtClean="0">
                <a:solidFill>
                  <a:srgbClr val="0070C0"/>
                </a:solidFill>
                <a:latin typeface="Arial" pitchFamily="34" charset="0"/>
                <a:cs typeface="Arial" pitchFamily="34" charset="0"/>
              </a:rPr>
              <a:t>crepesdesalpes@outlook.fr</a:t>
            </a:r>
          </a:p>
          <a:p>
            <a:endParaRPr lang="fr-FR" sz="1200" u="sng" dirty="0" smtClean="0">
              <a:solidFill>
                <a:srgbClr val="0070C0"/>
              </a:solidFill>
              <a:latin typeface="Arial" pitchFamily="34" charset="0"/>
              <a:cs typeface="Arial" pitchFamily="34" charset="0"/>
            </a:endParaRPr>
          </a:p>
          <a:p>
            <a:endParaRPr lang="fr-FR" sz="1200" u="sng" dirty="0">
              <a:solidFill>
                <a:srgbClr val="0070C0"/>
              </a:solidFill>
              <a:latin typeface="Arial" pitchFamily="34" charset="0"/>
              <a:cs typeface="Arial" pitchFamily="34" charset="0"/>
            </a:endParaRPr>
          </a:p>
          <a:p>
            <a:endParaRPr lang="fr-FR" sz="1200" u="sng" dirty="0" smtClean="0">
              <a:solidFill>
                <a:srgbClr val="0070C0"/>
              </a:solidFill>
              <a:latin typeface="Arial" pitchFamily="34" charset="0"/>
              <a:cs typeface="Arial" pitchFamily="34" charset="0"/>
            </a:endParaRPr>
          </a:p>
          <a:p>
            <a:endParaRPr lang="fr-FR" sz="1200" u="sng" dirty="0" smtClean="0">
              <a:solidFill>
                <a:srgbClr val="0070C0"/>
              </a:solidFill>
              <a:latin typeface="Arial" pitchFamily="34" charset="0"/>
              <a:cs typeface="Arial" pitchFamily="34" charset="0"/>
            </a:endParaRPr>
          </a:p>
          <a:p>
            <a:endParaRPr lang="fr-FR" sz="1200" u="sng" dirty="0">
              <a:solidFill>
                <a:srgbClr val="0070C0"/>
              </a:solidFill>
              <a:latin typeface="Arial" pitchFamily="34" charset="0"/>
              <a:cs typeface="Arial" pitchFamily="34" charset="0"/>
            </a:endParaRPr>
          </a:p>
          <a:p>
            <a:endParaRPr lang="fr-FR" sz="1200" u="sng" dirty="0">
              <a:solidFill>
                <a:srgbClr val="0070C0"/>
              </a:solidFill>
              <a:latin typeface="Arial" pitchFamily="34" charset="0"/>
              <a:cs typeface="Arial" pitchFamily="34" charset="0"/>
            </a:endParaRPr>
          </a:p>
          <a:p>
            <a:endParaRPr lang="fr-FR" sz="1200" u="sng" dirty="0">
              <a:solidFill>
                <a:srgbClr val="0070C0"/>
              </a:solidFill>
              <a:latin typeface="Arial" pitchFamily="34" charset="0"/>
              <a:cs typeface="Arial" pitchFamily="34" charset="0"/>
            </a:endParaRPr>
          </a:p>
        </p:txBody>
      </p:sp>
      <p:sp>
        <p:nvSpPr>
          <p:cNvPr id="4" name="Espace réservé du numéro de diapositive 3"/>
          <p:cNvSpPr>
            <a:spLocks noGrp="1"/>
          </p:cNvSpPr>
          <p:nvPr>
            <p:ph type="sldNum" sz="quarter" idx="12"/>
          </p:nvPr>
        </p:nvSpPr>
        <p:spPr/>
        <p:txBody>
          <a:bodyPr/>
          <a:lstStyle/>
          <a:p>
            <a:fld id="{012EA1C8-EFC9-4B2D-82C7-9AA5A4C98914}" type="slidenum">
              <a:rPr lang="fr-FR" smtClean="0"/>
              <a:pPr/>
              <a:t>21</a:t>
            </a:fld>
            <a:endParaRPr lang="fr-FR"/>
          </a:p>
        </p:txBody>
      </p:sp>
      <p:pic>
        <p:nvPicPr>
          <p:cNvPr id="6" name="Picture 4" descr="L’image contient peut-être : texte qui dit ’CRÊPES DES ALPES’"/>
          <p:cNvPicPr>
            <a:picLocks noChangeAspect="1" noChangeArrowheads="1"/>
          </p:cNvPicPr>
          <p:nvPr/>
        </p:nvPicPr>
        <p:blipFill>
          <a:blip r:embed="rId2" cstate="print"/>
          <a:srcRect/>
          <a:stretch>
            <a:fillRect/>
          </a:stretch>
        </p:blipFill>
        <p:spPr bwMode="auto">
          <a:xfrm>
            <a:off x="4581128" y="2280571"/>
            <a:ext cx="1728192" cy="1728192"/>
          </a:xfrm>
          <a:prstGeom prst="rect">
            <a:avLst/>
          </a:prstGeom>
          <a:noFill/>
        </p:spPr>
      </p:pic>
      <p:sp>
        <p:nvSpPr>
          <p:cNvPr id="7" name="ZoneTexte 6"/>
          <p:cNvSpPr txBox="1"/>
          <p:nvPr/>
        </p:nvSpPr>
        <p:spPr>
          <a:xfrm>
            <a:off x="656692" y="863232"/>
            <a:ext cx="5544616" cy="400110"/>
          </a:xfrm>
          <a:prstGeom prst="rect">
            <a:avLst/>
          </a:prstGeom>
          <a:solidFill>
            <a:srgbClr val="00B0F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Nouvelle Activité sur la commune</a:t>
            </a:r>
            <a:endParaRPr lang="fr-FR" sz="2000" dirty="0">
              <a:latin typeface="Segoe Script" pitchFamily="34" charset="0"/>
            </a:endParaRPr>
          </a:p>
        </p:txBody>
      </p:sp>
      <p:sp>
        <p:nvSpPr>
          <p:cNvPr id="9" name="ZoneTexte 8"/>
          <p:cNvSpPr txBox="1"/>
          <p:nvPr/>
        </p:nvSpPr>
        <p:spPr>
          <a:xfrm>
            <a:off x="627584" y="5389161"/>
            <a:ext cx="5544616" cy="400110"/>
          </a:xfrm>
          <a:prstGeom prst="rect">
            <a:avLst/>
          </a:prstGeom>
          <a:solidFill>
            <a:srgbClr val="00B0F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Recensement</a:t>
            </a:r>
            <a:endParaRPr lang="fr-FR" sz="2000" dirty="0">
              <a:latin typeface="Segoe Script" pitchFamily="34" charset="0"/>
            </a:endParaRPr>
          </a:p>
        </p:txBody>
      </p:sp>
      <p:sp>
        <p:nvSpPr>
          <p:cNvPr id="10" name="ZoneTexte 9"/>
          <p:cNvSpPr txBox="1"/>
          <p:nvPr/>
        </p:nvSpPr>
        <p:spPr>
          <a:xfrm>
            <a:off x="656692" y="5457056"/>
            <a:ext cx="5544616" cy="3046988"/>
          </a:xfrm>
          <a:prstGeom prst="rect">
            <a:avLst/>
          </a:prstGeom>
          <a:noFill/>
        </p:spPr>
        <p:txBody>
          <a:bodyPr wrap="square" rtlCol="0">
            <a:spAutoFit/>
          </a:bodyPr>
          <a:lstStyle/>
          <a:p>
            <a:endParaRPr lang="fr-FR" sz="1200" dirty="0" smtClean="0">
              <a:latin typeface="Arial" panose="020B0604020202020204" pitchFamily="34" charset="0"/>
              <a:cs typeface="Arial" panose="020B0604020202020204" pitchFamily="34" charset="0"/>
            </a:endParaRPr>
          </a:p>
          <a:p>
            <a:pPr lvl="0" algn="just" fontAlgn="base">
              <a:spcBef>
                <a:spcPct val="0"/>
              </a:spcBef>
              <a:spcAft>
                <a:spcPct val="0"/>
              </a:spcAft>
            </a:pPr>
            <a:endParaRPr lang="fr-FR" sz="1200" dirty="0" smtClean="0">
              <a:latin typeface="Arial" pitchFamily="34" charset="0"/>
              <a:ea typeface="Calibri" pitchFamily="34" charset="0"/>
              <a:cs typeface="Arial" pitchFamily="34" charset="0"/>
            </a:endParaRPr>
          </a:p>
          <a:p>
            <a:pPr lvl="0" algn="just" fontAlgn="base">
              <a:spcBef>
                <a:spcPct val="0"/>
              </a:spcBef>
              <a:spcAft>
                <a:spcPct val="0"/>
              </a:spcAft>
            </a:pPr>
            <a:endParaRPr lang="fr-FR" sz="1200" dirty="0" smtClean="0">
              <a:latin typeface="Arial" pitchFamily="34" charset="0"/>
              <a:ea typeface="Calibri" pitchFamily="34" charset="0"/>
              <a:cs typeface="Arial" pitchFamily="34" charset="0"/>
            </a:endParaRPr>
          </a:p>
          <a:p>
            <a:pPr lvl="0" algn="just" fontAlgn="base">
              <a:spcBef>
                <a:spcPct val="0"/>
              </a:spcBef>
              <a:spcAft>
                <a:spcPct val="0"/>
              </a:spcAft>
            </a:pPr>
            <a:endParaRPr lang="fr-FR" sz="1200" dirty="0">
              <a:latin typeface="Arial" pitchFamily="34" charset="0"/>
              <a:ea typeface="Calibri" pitchFamily="34" charset="0"/>
              <a:cs typeface="Arial" pitchFamily="34" charset="0"/>
            </a:endParaRPr>
          </a:p>
          <a:p>
            <a:pPr lvl="0" algn="just" fontAlgn="base">
              <a:spcBef>
                <a:spcPct val="0"/>
              </a:spcBef>
              <a:spcAft>
                <a:spcPct val="0"/>
              </a:spcAft>
            </a:pPr>
            <a:endParaRPr lang="fr-FR" sz="1200" dirty="0">
              <a:latin typeface="Arial" pitchFamily="34" charset="0"/>
              <a:ea typeface="Calibri" pitchFamily="34" charset="0"/>
              <a:cs typeface="Arial" pitchFamily="34" charset="0"/>
            </a:endParaRPr>
          </a:p>
          <a:p>
            <a:pPr lvl="0" algn="just" fontAlgn="base">
              <a:spcBef>
                <a:spcPct val="0"/>
              </a:spcBef>
              <a:spcAft>
                <a:spcPct val="0"/>
              </a:spcAft>
            </a:pPr>
            <a:r>
              <a:rPr lang="fr-FR" sz="1200" dirty="0" smtClean="0">
                <a:latin typeface="Arial" pitchFamily="34" charset="0"/>
                <a:ea typeface="Calibri" pitchFamily="34" charset="0"/>
                <a:cs typeface="Arial" pitchFamily="34" charset="0"/>
              </a:rPr>
              <a:t>Le </a:t>
            </a:r>
            <a:r>
              <a:rPr lang="fr-FR" sz="1200" dirty="0">
                <a:latin typeface="Arial" pitchFamily="34" charset="0"/>
                <a:ea typeface="Calibri" pitchFamily="34" charset="0"/>
                <a:cs typeface="Arial" pitchFamily="34" charset="0"/>
              </a:rPr>
              <a:t>recensement, qui permet de connaître l’évolution démographique de la population, s’est déroulé à Burdignin du 17 janvier au 16 février 2019. Il se fait tous les 5 ans. En 2014, il y avait 632 habitants sur la commune. Pour 2019, les chiffres sont attendus courant 2020, mais on peut compter environ 40 habitants supplémentaires.</a:t>
            </a:r>
            <a:endParaRPr lang="fr-FR" sz="1200" dirty="0">
              <a:latin typeface="Arial" pitchFamily="34" charset="0"/>
              <a:cs typeface="Arial" pitchFamily="34" charset="0"/>
            </a:endParaRPr>
          </a:p>
          <a:p>
            <a:pPr lvl="0" algn="just" eaLnBrk="0" fontAlgn="base" hangingPunct="0">
              <a:spcBef>
                <a:spcPct val="0"/>
              </a:spcBef>
              <a:spcAft>
                <a:spcPct val="0"/>
              </a:spcAft>
            </a:pPr>
            <a:r>
              <a:rPr lang="fr-FR" sz="1200" dirty="0">
                <a:latin typeface="Arial" pitchFamily="34" charset="0"/>
                <a:ea typeface="Calibri" pitchFamily="34" charset="0"/>
                <a:cs typeface="Arial" pitchFamily="34" charset="0"/>
              </a:rPr>
              <a:t>Nous vous remercions pour l’accueil que vous avez pu réserver à nos agents recenseurs Catherine </a:t>
            </a:r>
            <a:r>
              <a:rPr lang="fr-FR" sz="1200" dirty="0" err="1">
                <a:latin typeface="Arial" pitchFamily="34" charset="0"/>
                <a:ea typeface="Calibri" pitchFamily="34" charset="0"/>
                <a:cs typeface="Arial" pitchFamily="34" charset="0"/>
              </a:rPr>
              <a:t>Nambride</a:t>
            </a:r>
            <a:r>
              <a:rPr lang="fr-FR" sz="1200" dirty="0">
                <a:latin typeface="Arial" pitchFamily="34" charset="0"/>
                <a:ea typeface="Calibri" pitchFamily="34" charset="0"/>
                <a:cs typeface="Arial" pitchFamily="34" charset="0"/>
              </a:rPr>
              <a:t> et Jean-Denis Venant à qui nous adressons un grand merci pour le travail qu’ils ont accompli.</a:t>
            </a:r>
            <a:endParaRPr lang="fr-FR" sz="1200" dirty="0">
              <a:latin typeface="Arial" panose="020B060402020202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a:p>
            <a:endParaRPr lang="fr-FR" sz="1200" dirty="0" smtClean="0">
              <a:latin typeface="Arial" panose="020B060402020202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419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48680" y="488504"/>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Etat civil</a:t>
            </a:r>
            <a:endParaRPr lang="fr-FR" sz="2000" dirty="0">
              <a:latin typeface="Segoe Script" pitchFamily="34" charset="0"/>
            </a:endParaRPr>
          </a:p>
        </p:txBody>
      </p:sp>
      <p:sp>
        <p:nvSpPr>
          <p:cNvPr id="3" name="Espace réservé du numéro de diapositive 2"/>
          <p:cNvSpPr>
            <a:spLocks noGrp="1"/>
          </p:cNvSpPr>
          <p:nvPr>
            <p:ph type="sldNum" sz="quarter" idx="12"/>
          </p:nvPr>
        </p:nvSpPr>
        <p:spPr>
          <a:xfrm>
            <a:off x="5141168" y="9394150"/>
            <a:ext cx="1600200" cy="527402"/>
          </a:xfrm>
        </p:spPr>
        <p:txBody>
          <a:bodyPr/>
          <a:lstStyle/>
          <a:p>
            <a:fld id="{012EA1C8-EFC9-4B2D-82C7-9AA5A4C98914}" type="slidenum">
              <a:rPr lang="fr-FR" smtClean="0"/>
              <a:pPr/>
              <a:t>22</a:t>
            </a:fld>
            <a:endParaRPr lang="fr-FR" dirty="0"/>
          </a:p>
        </p:txBody>
      </p:sp>
      <p:sp>
        <p:nvSpPr>
          <p:cNvPr id="10" name="ZoneTexte 9"/>
          <p:cNvSpPr txBox="1"/>
          <p:nvPr/>
        </p:nvSpPr>
        <p:spPr>
          <a:xfrm>
            <a:off x="404664" y="1189414"/>
            <a:ext cx="6192688" cy="4154984"/>
          </a:xfrm>
          <a:prstGeom prst="rect">
            <a:avLst/>
          </a:prstGeom>
          <a:noFill/>
        </p:spPr>
        <p:txBody>
          <a:bodyPr wrap="square" rtlCol="0">
            <a:spAutoFit/>
          </a:bodyPr>
          <a:lstStyle/>
          <a:p>
            <a:r>
              <a:rPr lang="fr-FR" sz="1200" b="1" u="sng" dirty="0" smtClean="0">
                <a:latin typeface="Arial" pitchFamily="34" charset="0"/>
                <a:cs typeface="Arial" pitchFamily="34" charset="0"/>
              </a:rPr>
              <a:t>Naissances :</a:t>
            </a:r>
          </a:p>
          <a:p>
            <a:endParaRPr lang="fr-FR" sz="1200" b="1" dirty="0" smtClean="0">
              <a:latin typeface="Arial" pitchFamily="34" charset="0"/>
              <a:cs typeface="Arial" pitchFamily="34" charset="0"/>
            </a:endParaRPr>
          </a:p>
          <a:p>
            <a:pPr>
              <a:buFont typeface="Wingdings" pitchFamily="2" charset="2"/>
              <a:buChar char="§"/>
            </a:pPr>
            <a:r>
              <a:rPr lang="fr-FR" sz="1200" b="1" i="1" dirty="0" smtClean="0">
                <a:latin typeface="Arial" pitchFamily="34" charset="0"/>
                <a:cs typeface="Arial" pitchFamily="34" charset="0"/>
              </a:rPr>
              <a:t> </a:t>
            </a:r>
            <a:r>
              <a:rPr lang="fr-FR" sz="1200" dirty="0" smtClean="0">
                <a:latin typeface="Arial" pitchFamily="34" charset="0"/>
                <a:cs typeface="Arial" pitchFamily="34" charset="0"/>
              </a:rPr>
              <a:t>LEMAITRE Marin				28 janvier 2019</a:t>
            </a:r>
          </a:p>
          <a:p>
            <a:pPr>
              <a:buFont typeface="Wingdings" pitchFamily="2" charset="2"/>
              <a:buChar char="§"/>
            </a:pPr>
            <a:r>
              <a:rPr lang="fr-FR" sz="1200" dirty="0" smtClean="0">
                <a:latin typeface="Arial" pitchFamily="34" charset="0"/>
                <a:cs typeface="Arial" pitchFamily="34" charset="0"/>
              </a:rPr>
              <a:t> ROMAGNY Emma, Aurora, Valérie			31 janvier 2019</a:t>
            </a:r>
          </a:p>
          <a:p>
            <a:pPr>
              <a:buFont typeface="Wingdings" pitchFamily="2" charset="2"/>
              <a:buChar char="§"/>
            </a:pPr>
            <a:r>
              <a:rPr lang="fr-FR" sz="1200" dirty="0" smtClean="0">
                <a:latin typeface="Arial" pitchFamily="34" charset="0"/>
                <a:cs typeface="Arial" pitchFamily="34" charset="0"/>
              </a:rPr>
              <a:t> ROYER Noah, Pierre, Patrick			25 juin 2019</a:t>
            </a:r>
          </a:p>
          <a:p>
            <a:pPr>
              <a:buFont typeface="Wingdings" pitchFamily="2" charset="2"/>
              <a:buChar char="§"/>
            </a:pPr>
            <a:r>
              <a:rPr lang="fr-FR" sz="1200" dirty="0" smtClean="0">
                <a:latin typeface="Arial" pitchFamily="34" charset="0"/>
                <a:cs typeface="Arial" pitchFamily="34" charset="0"/>
              </a:rPr>
              <a:t> BUGNET Quentin, Romain			30 octobre 2019</a:t>
            </a:r>
          </a:p>
          <a:p>
            <a:pPr>
              <a:buFont typeface="Wingdings" pitchFamily="2" charset="2"/>
              <a:buChar char="§"/>
            </a:pPr>
            <a:r>
              <a:rPr lang="fr-FR" sz="1200" dirty="0" smtClean="0">
                <a:latin typeface="Arial" pitchFamily="34" charset="0"/>
                <a:cs typeface="Arial" pitchFamily="34" charset="0"/>
              </a:rPr>
              <a:t> LAITI Charlie, Guy, </a:t>
            </a:r>
            <a:r>
              <a:rPr lang="fr-FR" sz="1200" dirty="0" err="1" smtClean="0">
                <a:latin typeface="Arial" pitchFamily="34" charset="0"/>
                <a:cs typeface="Arial" pitchFamily="34" charset="0"/>
              </a:rPr>
              <a:t>Homéro</a:t>
            </a:r>
            <a:r>
              <a:rPr lang="fr-FR" sz="1200" dirty="0" smtClean="0">
                <a:latin typeface="Arial" pitchFamily="34" charset="0"/>
                <a:cs typeface="Arial" pitchFamily="34" charset="0"/>
              </a:rPr>
              <a:t>			05 novembre 2019</a:t>
            </a:r>
          </a:p>
          <a:p>
            <a:pPr>
              <a:buFont typeface="Wingdings" pitchFamily="2" charset="2"/>
              <a:buChar char="§"/>
            </a:pPr>
            <a:r>
              <a:rPr lang="fr-FR" sz="1200" dirty="0" smtClean="0">
                <a:latin typeface="Arial" pitchFamily="34" charset="0"/>
                <a:cs typeface="Arial" pitchFamily="34" charset="0"/>
              </a:rPr>
              <a:t> CORDIER Margaux, Céline			19 décembre 2019</a:t>
            </a:r>
          </a:p>
          <a:p>
            <a:pPr>
              <a:buFont typeface="Wingdings" pitchFamily="2" charset="2"/>
              <a:buChar char="§"/>
            </a:pPr>
            <a:r>
              <a:rPr lang="fr-FR" sz="1200" dirty="0" smtClean="0">
                <a:latin typeface="Arial" pitchFamily="34" charset="0"/>
                <a:cs typeface="Arial" pitchFamily="34" charset="0"/>
              </a:rPr>
              <a:t> HERVE JOBEZ Justine				05 janvier 2020</a:t>
            </a:r>
          </a:p>
          <a:p>
            <a:pPr>
              <a:buFont typeface="Wingdings" pitchFamily="2" charset="2"/>
              <a:buChar char="§"/>
            </a:pPr>
            <a:endParaRPr lang="fr-FR" sz="1200" dirty="0" smtClean="0">
              <a:latin typeface="Arial" pitchFamily="34" charset="0"/>
              <a:cs typeface="Arial" pitchFamily="34" charset="0"/>
            </a:endParaRPr>
          </a:p>
          <a:p>
            <a:r>
              <a:rPr lang="fr-FR" sz="1200" b="1" u="sng" dirty="0" smtClean="0">
                <a:latin typeface="Arial" pitchFamily="34" charset="0"/>
                <a:cs typeface="Arial" pitchFamily="34" charset="0"/>
              </a:rPr>
              <a:t>Mariages :</a:t>
            </a:r>
            <a:r>
              <a:rPr lang="fr-FR" sz="1200" b="1" dirty="0" smtClean="0">
                <a:latin typeface="Arial" pitchFamily="34" charset="0"/>
                <a:cs typeface="Arial" pitchFamily="34" charset="0"/>
              </a:rPr>
              <a:t>	</a:t>
            </a:r>
          </a:p>
          <a:p>
            <a:endParaRPr lang="fr-FR" sz="1200" b="1" dirty="0" smtClean="0">
              <a:latin typeface="Arial" pitchFamily="34" charset="0"/>
              <a:cs typeface="Arial" pitchFamily="34" charset="0"/>
            </a:endParaRPr>
          </a:p>
          <a:p>
            <a:pPr marL="261938" indent="-171450">
              <a:buFont typeface="Wingdings" panose="05000000000000000000" pitchFamily="2" charset="2"/>
              <a:buChar char=""/>
            </a:pPr>
            <a:r>
              <a:rPr lang="fr-FR" sz="1200" dirty="0" smtClean="0">
                <a:latin typeface="Arial" pitchFamily="34" charset="0"/>
                <a:cs typeface="Arial" pitchFamily="34" charset="0"/>
                <a:sym typeface="Wingdings"/>
              </a:rPr>
              <a:t>BELOSSAT Benoît et FIGHIERA Audrey</a:t>
            </a:r>
            <a:r>
              <a:rPr lang="fr-FR" sz="1200" dirty="0">
                <a:latin typeface="Arial" pitchFamily="34" charset="0"/>
                <a:cs typeface="Arial" pitchFamily="34" charset="0"/>
                <a:sym typeface="Wingdings"/>
              </a:rPr>
              <a:t> </a:t>
            </a:r>
            <a:r>
              <a:rPr lang="fr-FR" sz="1200" dirty="0" smtClean="0">
                <a:latin typeface="Arial" pitchFamily="34" charset="0"/>
                <a:cs typeface="Arial" pitchFamily="34" charset="0"/>
                <a:sym typeface="Wingdings"/>
              </a:rPr>
              <a:t>               	 27 avril 2019</a:t>
            </a:r>
          </a:p>
          <a:p>
            <a:pPr marL="261938" indent="-171450">
              <a:buFont typeface="Wingdings" panose="05000000000000000000" pitchFamily="2" charset="2"/>
              <a:buChar char=""/>
            </a:pPr>
            <a:r>
              <a:rPr lang="fr-FR" sz="1200" dirty="0" smtClean="0">
                <a:latin typeface="Arial" pitchFamily="34" charset="0"/>
                <a:cs typeface="Arial" pitchFamily="34" charset="0"/>
                <a:sym typeface="Wingdings"/>
              </a:rPr>
              <a:t>VERCHERAND Pierrick et AILLOUD Margaux       	 29 juin  2019</a:t>
            </a:r>
          </a:p>
          <a:p>
            <a:r>
              <a:rPr lang="fr-FR" sz="1200" i="1" dirty="0" smtClean="0">
                <a:latin typeface="Arial" pitchFamily="34" charset="0"/>
                <a:cs typeface="Arial" pitchFamily="34" charset="0"/>
              </a:rPr>
              <a:t>  </a:t>
            </a:r>
            <a:endParaRPr lang="fr-FR" sz="1200" dirty="0" smtClean="0">
              <a:latin typeface="Arial" pitchFamily="34" charset="0"/>
              <a:cs typeface="Arial" pitchFamily="34" charset="0"/>
            </a:endParaRPr>
          </a:p>
          <a:p>
            <a:r>
              <a:rPr lang="fr-FR" sz="1200" b="1" u="sng" dirty="0" smtClean="0">
                <a:latin typeface="Arial" pitchFamily="34" charset="0"/>
                <a:cs typeface="Arial" pitchFamily="34" charset="0"/>
              </a:rPr>
              <a:t>Décès :</a:t>
            </a:r>
          </a:p>
          <a:p>
            <a:endParaRPr lang="fr-FR" sz="1200" b="1" u="sng" dirty="0" smtClean="0">
              <a:latin typeface="Arial" pitchFamily="34" charset="0"/>
              <a:cs typeface="Arial" pitchFamily="34" charset="0"/>
            </a:endParaRPr>
          </a:p>
          <a:p>
            <a:pPr marL="182563" indent="-90488"/>
            <a:r>
              <a:rPr lang="fr-FR" sz="1200" dirty="0" smtClean="0">
                <a:latin typeface="Arial" pitchFamily="34" charset="0"/>
                <a:cs typeface="Arial" pitchFamily="34" charset="0"/>
                <a:sym typeface="Wingdings"/>
              </a:rPr>
              <a:t> BRAZIER Anita, Thérèse, Geneviève épouse PINGET	10 avril 2019	</a:t>
            </a:r>
          </a:p>
          <a:p>
            <a:pPr marL="182563" indent="-90488"/>
            <a:r>
              <a:rPr lang="fr-FR" sz="1200" dirty="0" smtClean="0">
                <a:latin typeface="Arial" pitchFamily="34" charset="0"/>
                <a:cs typeface="Arial" pitchFamily="34" charset="0"/>
                <a:sym typeface="Wingdings"/>
              </a:rPr>
              <a:t> ROSAY Andrée Marie-Josèphe épouse DOUVILLE		15 juin 2019</a:t>
            </a:r>
          </a:p>
          <a:p>
            <a:pPr marL="182563" indent="-90488"/>
            <a:r>
              <a:rPr lang="fr-FR" sz="1200" dirty="0" smtClean="0">
                <a:latin typeface="Arial" pitchFamily="34" charset="0"/>
                <a:cs typeface="Arial" pitchFamily="34" charset="0"/>
                <a:sym typeface="Wingdings"/>
              </a:rPr>
              <a:t> ROSAY Maurice, Joseph			15 juillet 2019</a:t>
            </a:r>
          </a:p>
          <a:p>
            <a:pPr marL="182563" indent="-90488"/>
            <a:r>
              <a:rPr lang="fr-FR" sz="1200" dirty="0" smtClean="0">
                <a:latin typeface="Arial" pitchFamily="34" charset="0"/>
                <a:cs typeface="Arial" pitchFamily="34" charset="0"/>
                <a:sym typeface="Wingdings"/>
              </a:rPr>
              <a:t> BUGNON Gérard, René			23 août 2019</a:t>
            </a:r>
          </a:p>
          <a:p>
            <a:pPr marL="182563" indent="-90488"/>
            <a:r>
              <a:rPr lang="fr-FR" sz="1200" dirty="0" smtClean="0">
                <a:latin typeface="Arial" pitchFamily="34" charset="0"/>
                <a:cs typeface="Arial" pitchFamily="34" charset="0"/>
                <a:sym typeface="Wingdings"/>
              </a:rPr>
              <a:t> BEL Yves, Albert				05 janvier 2020</a:t>
            </a:r>
          </a:p>
        </p:txBody>
      </p:sp>
      <p:sp>
        <p:nvSpPr>
          <p:cNvPr id="5" name="ZoneTexte 4"/>
          <p:cNvSpPr txBox="1"/>
          <p:nvPr/>
        </p:nvSpPr>
        <p:spPr>
          <a:xfrm>
            <a:off x="548680" y="5921042"/>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En quelques chiffres ….</a:t>
            </a:r>
            <a:endParaRPr lang="fr-FR" sz="2000" dirty="0">
              <a:latin typeface="Segoe Script" pitchFamily="34" charset="0"/>
            </a:endParaRPr>
          </a:p>
        </p:txBody>
      </p:sp>
      <p:sp>
        <p:nvSpPr>
          <p:cNvPr id="4" name="ZoneTexte 3"/>
          <p:cNvSpPr txBox="1"/>
          <p:nvPr/>
        </p:nvSpPr>
        <p:spPr>
          <a:xfrm>
            <a:off x="489198" y="7041232"/>
            <a:ext cx="5820122" cy="1938992"/>
          </a:xfrm>
          <a:prstGeom prst="rect">
            <a:avLst/>
          </a:prstGeom>
          <a:noFill/>
        </p:spPr>
        <p:txBody>
          <a:bodyPr wrap="square" rtlCol="0">
            <a:spAutoFit/>
          </a:bodyPr>
          <a:lstStyle/>
          <a:p>
            <a:pPr algn="just"/>
            <a:r>
              <a:rPr lang="fr-FR" sz="1200" dirty="0" smtClean="0">
                <a:latin typeface="Arial" panose="020B0604020202020204" pitchFamily="34" charset="0"/>
                <a:cs typeface="Arial" panose="020B0604020202020204" pitchFamily="34" charset="0"/>
              </a:rPr>
              <a:t>Lors de la dernière réunion de conseil, le compte administratif 2019 a été présenté et il dégage un excédent de 470 275,82 euros.</a:t>
            </a:r>
          </a:p>
          <a:p>
            <a:pPr algn="just"/>
            <a:endParaRPr lang="fr-FR" sz="1200" dirty="0">
              <a:latin typeface="Arial" panose="020B0604020202020204" pitchFamily="34" charset="0"/>
              <a:cs typeface="Arial" panose="020B0604020202020204" pitchFamily="34" charset="0"/>
            </a:endParaRPr>
          </a:p>
          <a:p>
            <a:pPr algn="just"/>
            <a:r>
              <a:rPr lang="fr-FR" sz="1200" dirty="0" smtClean="0">
                <a:latin typeface="Arial" panose="020B0604020202020204" pitchFamily="34" charset="0"/>
                <a:cs typeface="Arial" panose="020B0604020202020204" pitchFamily="34" charset="0"/>
              </a:rPr>
              <a:t>Lors de cette réunion, il a été fait état des 3 dernières années qui étaient excédentaires, elles aussi,  de plus de 300 000 euros</a:t>
            </a:r>
            <a:endParaRPr lang="fr-FR" sz="1200" dirty="0">
              <a:latin typeface="Arial" panose="020B0604020202020204" pitchFamily="34" charset="0"/>
              <a:cs typeface="Arial" panose="020B0604020202020204" pitchFamily="34" charset="0"/>
            </a:endParaRPr>
          </a:p>
          <a:p>
            <a:pPr algn="just"/>
            <a:endParaRPr lang="fr-FR" sz="1200" dirty="0">
              <a:latin typeface="Arial" panose="020B0604020202020204" pitchFamily="34" charset="0"/>
              <a:cs typeface="Arial" panose="020B0604020202020204" pitchFamily="34" charset="0"/>
            </a:endParaRPr>
          </a:p>
          <a:p>
            <a:pPr algn="just"/>
            <a:r>
              <a:rPr lang="fr-FR" sz="1200" dirty="0">
                <a:latin typeface="Arial" panose="020B0604020202020204" pitchFamily="34" charset="0"/>
                <a:cs typeface="Arial" panose="020B0604020202020204" pitchFamily="34" charset="0"/>
              </a:rPr>
              <a:t>Ces résultats sont en progression constante</a:t>
            </a:r>
            <a:r>
              <a:rPr lang="fr-FR" sz="1200" dirty="0" smtClean="0">
                <a:latin typeface="Arial" panose="020B0604020202020204" pitchFamily="34" charset="0"/>
                <a:cs typeface="Arial" panose="020B0604020202020204" pitchFamily="34" charset="0"/>
              </a:rPr>
              <a:t>, sans avoir eu recours à l’emprunt et </a:t>
            </a:r>
            <a:r>
              <a:rPr lang="fr-FR" sz="1200" dirty="0">
                <a:latin typeface="Arial" panose="020B0604020202020204" pitchFamily="34" charset="0"/>
                <a:cs typeface="Arial" panose="020B0604020202020204" pitchFamily="34" charset="0"/>
              </a:rPr>
              <a:t>sans avoir eu besoin de lever l’impôt des </a:t>
            </a:r>
            <a:r>
              <a:rPr lang="fr-FR" sz="1200" dirty="0" smtClean="0">
                <a:latin typeface="Arial" panose="020B0604020202020204" pitchFamily="34" charset="0"/>
                <a:cs typeface="Arial" panose="020B0604020202020204" pitchFamily="34" charset="0"/>
              </a:rPr>
              <a:t>taxes locales </a:t>
            </a:r>
            <a:r>
              <a:rPr lang="fr-FR" sz="1200" dirty="0">
                <a:latin typeface="Arial" panose="020B0604020202020204" pitchFamily="34" charset="0"/>
                <a:cs typeface="Arial" panose="020B0604020202020204" pitchFamily="34" charset="0"/>
              </a:rPr>
              <a:t>car la quote-part communale n’a pas </a:t>
            </a:r>
            <a:r>
              <a:rPr lang="fr-FR" sz="1200" dirty="0" smtClean="0">
                <a:latin typeface="Arial" panose="020B0604020202020204" pitchFamily="34" charset="0"/>
                <a:cs typeface="Arial" panose="020B0604020202020204" pitchFamily="34" charset="0"/>
              </a:rPr>
              <a:t>augmenté </a:t>
            </a:r>
            <a:r>
              <a:rPr lang="fr-FR" sz="1200" dirty="0">
                <a:latin typeface="Arial" panose="020B0604020202020204" pitchFamily="34" charset="0"/>
                <a:cs typeface="Arial" panose="020B0604020202020204" pitchFamily="34" charset="0"/>
              </a:rPr>
              <a:t>depuis 1995. Ils permettront de nouveaux investissements futurs.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48680" y="488504"/>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Informations municipales</a:t>
            </a:r>
            <a:endParaRPr lang="fr-FR" sz="2000" dirty="0">
              <a:latin typeface="Segoe Script" pitchFamily="34" charset="0"/>
            </a:endParaRPr>
          </a:p>
        </p:txBody>
      </p:sp>
      <p:sp>
        <p:nvSpPr>
          <p:cNvPr id="3" name="Espace réservé du numéro de diapositive 2"/>
          <p:cNvSpPr>
            <a:spLocks noGrp="1"/>
          </p:cNvSpPr>
          <p:nvPr>
            <p:ph type="sldNum" sz="quarter" idx="12"/>
          </p:nvPr>
        </p:nvSpPr>
        <p:spPr>
          <a:xfrm>
            <a:off x="5141168" y="9394150"/>
            <a:ext cx="1600200" cy="527402"/>
          </a:xfrm>
        </p:spPr>
        <p:txBody>
          <a:bodyPr/>
          <a:lstStyle/>
          <a:p>
            <a:fld id="{012EA1C8-EFC9-4B2D-82C7-9AA5A4C98914}" type="slidenum">
              <a:rPr lang="fr-FR" smtClean="0"/>
              <a:pPr/>
              <a:t>23</a:t>
            </a:fld>
            <a:endParaRPr lang="fr-FR" dirty="0"/>
          </a:p>
        </p:txBody>
      </p:sp>
      <p:sp>
        <p:nvSpPr>
          <p:cNvPr id="40961" name="Rectangle 1"/>
          <p:cNvSpPr>
            <a:spLocks noChangeArrowheads="1"/>
          </p:cNvSpPr>
          <p:nvPr/>
        </p:nvSpPr>
        <p:spPr bwMode="auto">
          <a:xfrm>
            <a:off x="188640" y="1384528"/>
            <a:ext cx="6192688" cy="80329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fr-FR" sz="1200" b="1" u="sng" dirty="0" smtClean="0">
                <a:latin typeface="Arial" pitchFamily="34" charset="0"/>
                <a:ea typeface="Calibri" pitchFamily="34" charset="0"/>
                <a:cs typeface="Arial" pitchFamily="34" charset="0"/>
              </a:rPr>
              <a:t>Horaires de la mairie</a:t>
            </a:r>
            <a:r>
              <a:rPr lang="fr-FR" sz="1200" dirty="0" smtClean="0">
                <a:latin typeface="Arial" pitchFamily="34" charset="0"/>
                <a:ea typeface="Calibri" pitchFamily="34" charset="0"/>
                <a:cs typeface="Arial" pitchFamily="34" charset="0"/>
              </a:rPr>
              <a:t> :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Le secrétariat de mairie est ouvert : </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Le mardi de 17h00 à 19h00 </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Le vendredi de 15h00 à 17h00</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Le samedi de 9h00 à 11h00</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 04.50.39.11.86 – Courriel : infos@burdignin.fr</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Site internet : www.burdignin.fr</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b="1" u="sng" dirty="0" smtClean="0">
                <a:latin typeface="Arial" pitchFamily="34" charset="0"/>
                <a:ea typeface="Calibri" pitchFamily="34" charset="0"/>
                <a:cs typeface="Arial" pitchFamily="34" charset="0"/>
              </a:rPr>
              <a:t>Déchetterie intercommunale</a:t>
            </a:r>
            <a:r>
              <a:rPr lang="fr-FR" sz="1200" dirty="0" smtClean="0">
                <a:latin typeface="Arial" pitchFamily="34" charset="0"/>
                <a:ea typeface="Calibri" pitchFamily="34" charset="0"/>
                <a:cs typeface="Arial" pitchFamily="34" charset="0"/>
              </a:rPr>
              <a:t> :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Située à Boëge au lieudit « Les </a:t>
            </a:r>
            <a:r>
              <a:rPr lang="fr-FR" sz="1200" dirty="0" err="1" smtClean="0">
                <a:latin typeface="Arial" pitchFamily="34" charset="0"/>
                <a:ea typeface="Calibri" pitchFamily="34" charset="0"/>
                <a:cs typeface="Arial" pitchFamily="34" charset="0"/>
              </a:rPr>
              <a:t>Fellières</a:t>
            </a:r>
            <a:r>
              <a:rPr lang="fr-FR" sz="1200" dirty="0" smtClean="0">
                <a:latin typeface="Arial" pitchFamily="34" charset="0"/>
                <a:ea typeface="Calibri" pitchFamily="34" charset="0"/>
                <a:cs typeface="Arial" pitchFamily="34" charset="0"/>
              </a:rPr>
              <a:t> », elle est ouverte : </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le lundi, vendredi et samedi de 9h-12h et de 15h-18h</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le mardi et mercredi  de 9h à 12h</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Fermée le jeudi et les jours fériés</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04.50.39.48.84</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b="1" u="sng" dirty="0" smtClean="0">
                <a:latin typeface="Arial" pitchFamily="34" charset="0"/>
                <a:ea typeface="Calibri" pitchFamily="34" charset="0"/>
                <a:cs typeface="Arial" pitchFamily="34" charset="0"/>
              </a:rPr>
              <a:t>Nuisances sonores</a:t>
            </a:r>
            <a:r>
              <a:rPr lang="fr-FR" sz="1200" dirty="0" smtClean="0">
                <a:latin typeface="Arial" pitchFamily="34" charset="0"/>
                <a:ea typeface="Calibri" pitchFamily="34" charset="0"/>
                <a:cs typeface="Arial" pitchFamily="34" charset="0"/>
              </a:rPr>
              <a:t> :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D’après l’arrêté préfectoral n°400 du 24 août 2005, les travaux de bricolage ou de jardinage réalisés par des particuliers à l’aide d’outils ou de matériels susceptibles de causer une gêne pour le voisinage en raison de leur intensité sonore comme tondeuse, tronçonneuse, perceuses ne peuvent être effectués que :</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Les jours ouvrables de 8h à 20h</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Les samedis de 9h à 12h et de 14h30 à 19h</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Les dimanches et jours fériés de 10h à 12h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b="1" u="sng" dirty="0" smtClean="0">
                <a:latin typeface="Arial" pitchFamily="34" charset="0"/>
                <a:ea typeface="Calibri" pitchFamily="34" charset="0"/>
                <a:cs typeface="Arial" pitchFamily="34" charset="0"/>
              </a:rPr>
              <a:t>D.A.E</a:t>
            </a:r>
            <a:r>
              <a:rPr lang="fr-FR" sz="1200" dirty="0" smtClean="0">
                <a:latin typeface="Arial" pitchFamily="34" charset="0"/>
                <a:ea typeface="Calibri" pitchFamily="34" charset="0"/>
                <a:cs typeface="Arial" pitchFamily="34" charset="0"/>
              </a:rPr>
              <a:t> :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Un défibrillateur automatisé externe a été installé dans le hall de l’école. Merci d’en prendre le plus grand soin, il peut sauver des vies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b="1" u="sng" dirty="0" smtClean="0">
                <a:latin typeface="Arial" pitchFamily="34" charset="0"/>
                <a:ea typeface="Calibri" pitchFamily="34" charset="0"/>
                <a:cs typeface="Arial" pitchFamily="34" charset="0"/>
              </a:rPr>
              <a:t>S.R.B</a:t>
            </a:r>
            <a:r>
              <a:rPr lang="fr-FR" sz="1200" dirty="0" smtClean="0">
                <a:latin typeface="Arial" pitchFamily="34" charset="0"/>
                <a:ea typeface="Calibri" pitchFamily="34" charset="0"/>
                <a:cs typeface="Arial" pitchFamily="34" charset="0"/>
              </a:rPr>
              <a:t> : (gestionnaire  eau et assainissement)</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Contactez le S.R.B</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85 Route de </a:t>
            </a:r>
            <a:r>
              <a:rPr lang="fr-FR" sz="1200" dirty="0" err="1" smtClean="0">
                <a:latin typeface="Arial" pitchFamily="34" charset="0"/>
                <a:ea typeface="Calibri" pitchFamily="34" charset="0"/>
                <a:cs typeface="Arial" pitchFamily="34" charset="0"/>
              </a:rPr>
              <a:t>Serry</a:t>
            </a:r>
            <a:r>
              <a:rPr lang="fr-FR" sz="1200" dirty="0" smtClean="0">
                <a:latin typeface="Arial" pitchFamily="34" charset="0"/>
                <a:ea typeface="Calibri" pitchFamily="34" charset="0"/>
                <a:cs typeface="Arial" pitchFamily="34" charset="0"/>
              </a:rPr>
              <a:t>, ZA de </a:t>
            </a:r>
            <a:r>
              <a:rPr lang="fr-FR" sz="1200" dirty="0" err="1" smtClean="0">
                <a:latin typeface="Arial" pitchFamily="34" charset="0"/>
                <a:ea typeface="Calibri" pitchFamily="34" charset="0"/>
                <a:cs typeface="Arial" pitchFamily="34" charset="0"/>
              </a:rPr>
              <a:t>Findrol</a:t>
            </a:r>
            <a:r>
              <a:rPr lang="fr-FR" sz="1200" dirty="0" smtClean="0">
                <a:latin typeface="Arial" pitchFamily="34" charset="0"/>
                <a:ea typeface="Calibri" pitchFamily="34" charset="0"/>
                <a:cs typeface="Arial" pitchFamily="34" charset="0"/>
              </a:rPr>
              <a:t> 74250 Fillinges</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04.50.95.71.63 (hors urgences)  mail : contact@s-rb.fr</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Ouverture      </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lundi - mercredi - jeudi 08:30 - 12:00 / 13:30 - 17:30</a:t>
            </a:r>
          </a:p>
          <a:p>
            <a:pPr lvl="0" algn="just" fontAlgn="base">
              <a:spcBef>
                <a:spcPct val="0"/>
              </a:spcBef>
              <a:spcAft>
                <a:spcPct val="0"/>
              </a:spcAft>
              <a:buFont typeface="Arial" pitchFamily="34" charset="0"/>
              <a:buChar char="•"/>
            </a:pPr>
            <a:r>
              <a:rPr lang="fr-FR" sz="1200" dirty="0" smtClean="0">
                <a:latin typeface="Arial" pitchFamily="34" charset="0"/>
                <a:ea typeface="Calibri" pitchFamily="34" charset="0"/>
                <a:cs typeface="Arial" pitchFamily="34" charset="0"/>
              </a:rPr>
              <a:t>mardi – vendredi         08:30 - 12:00</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Urgence eau potable : 07.72.29.74.59     eau-valleeverte@s-rb.fr</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Urgence assainissement : 06.30.11.37.56  assainissement-thy-valleeverte@s-rb.fr</a:t>
            </a:r>
          </a:p>
          <a:p>
            <a:pPr lvl="0" algn="just" fontAlgn="base">
              <a:spcBef>
                <a:spcPct val="0"/>
              </a:spcBef>
              <a:spcAft>
                <a:spcPct val="0"/>
              </a:spcAft>
            </a:pPr>
            <a:r>
              <a:rPr lang="fr-FR" sz="1200" dirty="0" smtClean="0">
                <a:latin typeface="Arial" pitchFamily="34" charset="0"/>
                <a:ea typeface="Calibri" pitchFamily="34" charset="0"/>
                <a:cs typeface="Arial"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txBox="1">
            <a:spLocks noGrp="1"/>
          </p:cNvSpPr>
          <p:nvPr>
            <p:ph type="title"/>
          </p:nvPr>
        </p:nvSpPr>
        <p:spPr>
          <a:xfrm>
            <a:off x="327248" y="868255"/>
            <a:ext cx="6172200"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Burdignin vu sous d’autres angles :</a:t>
            </a:r>
            <a:br>
              <a:rPr lang="fr-FR" sz="2000" dirty="0" smtClean="0">
                <a:latin typeface="Segoe Script" pitchFamily="34" charset="0"/>
              </a:rPr>
            </a:br>
            <a:r>
              <a:rPr lang="fr-FR" sz="2000" dirty="0" smtClean="0">
                <a:latin typeface="Segoe Script" pitchFamily="34" charset="0"/>
              </a:rPr>
              <a:t> trouvez l’erreur</a:t>
            </a:r>
            <a:endParaRPr lang="fr-FR" sz="2000" dirty="0">
              <a:latin typeface="Segoe Script" pitchFamily="34" charset="0"/>
            </a:endParaRPr>
          </a:p>
        </p:txBody>
      </p:sp>
      <p:sp>
        <p:nvSpPr>
          <p:cNvPr id="6" name="Espace réservé du contenu 5"/>
          <p:cNvSpPr>
            <a:spLocks noGrp="1"/>
          </p:cNvSpPr>
          <p:nvPr>
            <p:ph idx="1"/>
          </p:nvPr>
        </p:nvSpPr>
        <p:spPr/>
        <p:txBody>
          <a:bodyPr/>
          <a:lstStyle/>
          <a:p>
            <a:endParaRPr lang="fr-FR" dirty="0"/>
          </a:p>
          <a:p>
            <a:endParaRPr lang="fr-FR" dirty="0"/>
          </a:p>
        </p:txBody>
      </p:sp>
      <p:sp>
        <p:nvSpPr>
          <p:cNvPr id="4" name="Espace réservé du numéro de diapositive 3"/>
          <p:cNvSpPr>
            <a:spLocks noGrp="1"/>
          </p:cNvSpPr>
          <p:nvPr>
            <p:ph type="sldNum" sz="quarter" idx="12"/>
          </p:nvPr>
        </p:nvSpPr>
        <p:spPr/>
        <p:txBody>
          <a:bodyPr/>
          <a:lstStyle/>
          <a:p>
            <a:fld id="{012EA1C8-EFC9-4B2D-82C7-9AA5A4C98914}" type="slidenum">
              <a:rPr lang="fr-FR" smtClean="0"/>
              <a:pPr/>
              <a:t>24</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90" y="2175263"/>
            <a:ext cx="5518674" cy="2160239"/>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960" y="4471642"/>
            <a:ext cx="4392488" cy="1848857"/>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346" y="6592779"/>
            <a:ext cx="6172200" cy="2595559"/>
          </a:xfrm>
          <a:prstGeom prst="rect">
            <a:avLst/>
          </a:prstGeom>
        </p:spPr>
      </p:pic>
    </p:spTree>
    <p:extLst>
      <p:ext uri="{BB962C8B-B14F-4D97-AF65-F5344CB8AC3E}">
        <p14:creationId xmlns:p14="http://schemas.microsoft.com/office/powerpoint/2010/main" val="313309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p:cNvSpPr>
            <a:spLocks noGrp="1"/>
          </p:cNvSpPr>
          <p:nvPr>
            <p:ph type="sldNum" sz="quarter" idx="12"/>
          </p:nvPr>
        </p:nvSpPr>
        <p:spPr>
          <a:xfrm>
            <a:off x="5069160" y="9394150"/>
            <a:ext cx="1600200" cy="527402"/>
          </a:xfrm>
        </p:spPr>
        <p:txBody>
          <a:bodyPr/>
          <a:lstStyle/>
          <a:p>
            <a:fld id="{012EA1C8-EFC9-4B2D-82C7-9AA5A4C98914}" type="slidenum">
              <a:rPr lang="fr-FR" smtClean="0"/>
              <a:pPr/>
              <a:t>3</a:t>
            </a:fld>
            <a:endParaRPr lang="fr-FR" dirty="0"/>
          </a:p>
        </p:txBody>
      </p:sp>
      <p:sp>
        <p:nvSpPr>
          <p:cNvPr id="4" name="ZoneTexte 3"/>
          <p:cNvSpPr txBox="1"/>
          <p:nvPr/>
        </p:nvSpPr>
        <p:spPr>
          <a:xfrm>
            <a:off x="476672" y="578510"/>
            <a:ext cx="6192688" cy="2893100"/>
          </a:xfrm>
          <a:prstGeom prst="rect">
            <a:avLst/>
          </a:prstGeom>
          <a:noFill/>
        </p:spPr>
        <p:txBody>
          <a:bodyPr wrap="square" rtlCol="0">
            <a:spAutoFit/>
          </a:bodyPr>
          <a:lstStyle/>
          <a:p>
            <a:pPr algn="just"/>
            <a:r>
              <a:rPr lang="fr-FR" sz="1300" dirty="0" smtClean="0">
                <a:latin typeface="Arial" pitchFamily="34" charset="0"/>
                <a:cs typeface="Arial" pitchFamily="34" charset="0"/>
              </a:rPr>
              <a:t>Merci à tous ceux qui s’occupent de nos jeunes et moins jeunes, des professionnels de la santé et de la sécurité et tous ceux qui contribuent par leur travail à nous faciliter le quotidien et aussi l’avenir.</a:t>
            </a:r>
          </a:p>
          <a:p>
            <a:pPr algn="just"/>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Je terminerai ce mot en vous renouvelant mes bons vœux pour 2020 et surtout que la santé et la force vous accompagne tout au long de l’année afin d’avoir à « fond la forme ». Que le Coronavirus soit, tout comme ses cousins, exterminé et expulsé de notre galaxie et comme dans STAR WARS, que la Force soit avec vous tous, non pour combattre les autres étoiles mais simplement pour préserver notre étoile, la Terre. A l’image d’Inès REG, que 2020 nous mette à tous, telles des étoiles, des paillettes plein les yeux !</a:t>
            </a:r>
          </a:p>
          <a:p>
            <a:pPr algn="just"/>
            <a:endParaRPr lang="fr-FR" sz="1300" dirty="0" smtClean="0">
              <a:latin typeface="Arial" pitchFamily="34" charset="0"/>
              <a:cs typeface="Arial" pitchFamily="34" charset="0"/>
            </a:endParaRPr>
          </a:p>
          <a:p>
            <a:pPr algn="just"/>
            <a:r>
              <a:rPr lang="fr-FR" sz="1300" dirty="0" smtClean="0">
                <a:latin typeface="Arial" pitchFamily="34" charset="0"/>
                <a:cs typeface="Arial" pitchFamily="34" charset="0"/>
              </a:rPr>
              <a:t>Et à la manière de Jacques Brel, comme il l’a si bien dit en 1968 :  </a:t>
            </a:r>
          </a:p>
          <a:p>
            <a:pPr algn="just"/>
            <a:endParaRPr lang="fr-FR" sz="1300" dirty="0">
              <a:latin typeface="Arial" pitchFamily="34" charset="0"/>
              <a:cs typeface="Arial" pitchFamily="34" charset="0"/>
            </a:endParaRPr>
          </a:p>
        </p:txBody>
      </p:sp>
      <p:sp>
        <p:nvSpPr>
          <p:cNvPr id="1026" name="Text Box 2"/>
          <p:cNvSpPr txBox="1">
            <a:spLocks noChangeArrowheads="1"/>
          </p:cNvSpPr>
          <p:nvPr/>
        </p:nvSpPr>
        <p:spPr bwMode="auto">
          <a:xfrm>
            <a:off x="476672" y="3656856"/>
            <a:ext cx="6192688" cy="5256584"/>
          </a:xfrm>
          <a:prstGeom prst="rect">
            <a:avLst/>
          </a:prstGeom>
          <a:solidFill>
            <a:srgbClr val="66FF33"/>
          </a:solidFill>
          <a:ln w="12700">
            <a:solidFill>
              <a:srgbClr val="375623"/>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de souhaiter.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de désirer.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des rêves à n'en plus finir, et l'envie furieuse d'en réaliser quelques-uns.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d'aimer ce qu'il faut aimer, et d'oublier ce qu'il faut oublier.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des passions.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des silences.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des chants d'oiseaux au réveil et des rires d'enfants.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de respecter les différences des autres parce que le mérite et la valeur de chacun sont souvent à découvrir.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de résister à l'enlisement, à l'indifférence, aux vertus négatives de notre époque.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enfin de ne jamais renoncer à la recherche, à l'aventure, à la vie, à l'amour, car la vie est une magnifique aventure et nul de raisonnable ne doit y renoncer sans livrer une rude bataille.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u="none" strike="noStrike" cap="none" normalizeH="0" baseline="0" dirty="0" smtClean="0">
                <a:ln>
                  <a:noFill/>
                </a:ln>
                <a:solidFill>
                  <a:srgbClr val="000000"/>
                </a:solidFill>
                <a:effectLst/>
                <a:latin typeface="French Script MT" pitchFamily="66" charset="0"/>
                <a:cs typeface="Arial" pitchFamily="34" charset="0"/>
              </a:rPr>
              <a:t>Je vous souhaite surtout d'être vous, fier de l'être et heureux. Car le bonheur est notre destin véritable.</a:t>
            </a:r>
            <a:endParaRPr kumimoji="0" lang="fr-FR" sz="3600" b="0" u="none" strike="noStrike" cap="none" normalizeH="0" baseline="0" dirty="0" smtClean="0">
              <a:ln>
                <a:noFill/>
              </a:ln>
              <a:solidFill>
                <a:schemeClr val="tx1"/>
              </a:solidFill>
              <a:effectLst/>
              <a:latin typeface="French Script MT" pitchFamily="66" charset="0"/>
              <a:cs typeface="Arial" pitchFamily="34" charset="0"/>
            </a:endParaRPr>
          </a:p>
        </p:txBody>
      </p:sp>
      <p:sp>
        <p:nvSpPr>
          <p:cNvPr id="1028" name="Rectangle 4"/>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032" name="Rectangle 8"/>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1" name="ZoneTexte 10"/>
          <p:cNvSpPr txBox="1"/>
          <p:nvPr/>
        </p:nvSpPr>
        <p:spPr>
          <a:xfrm>
            <a:off x="548680" y="9068489"/>
            <a:ext cx="5904656" cy="276999"/>
          </a:xfrm>
          <a:prstGeom prst="rect">
            <a:avLst/>
          </a:prstGeom>
          <a:noFill/>
        </p:spPr>
        <p:txBody>
          <a:bodyPr wrap="square" rtlCol="0">
            <a:spAutoFit/>
          </a:bodyPr>
          <a:lstStyle/>
          <a:p>
            <a:pPr algn="r"/>
            <a:r>
              <a:rPr lang="fr-FR" sz="1200" dirty="0" smtClean="0">
                <a:latin typeface="Arial" pitchFamily="34" charset="0"/>
                <a:cs typeface="Arial" pitchFamily="34" charset="0"/>
              </a:rPr>
              <a:t>DUPRAZ  Yves.</a:t>
            </a:r>
            <a:endParaRPr lang="fr-FR" sz="1200"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48680" y="416496"/>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Le partage de la nature</a:t>
            </a:r>
            <a:endParaRPr lang="fr-FR" sz="2000" dirty="0">
              <a:latin typeface="Segoe Script" pitchFamily="34" charset="0"/>
            </a:endParaRPr>
          </a:p>
        </p:txBody>
      </p:sp>
      <p:sp>
        <p:nvSpPr>
          <p:cNvPr id="3" name="Espace réservé du numéro de diapositive 2"/>
          <p:cNvSpPr>
            <a:spLocks noGrp="1"/>
          </p:cNvSpPr>
          <p:nvPr>
            <p:ph type="sldNum" sz="quarter" idx="12"/>
          </p:nvPr>
        </p:nvSpPr>
        <p:spPr>
          <a:xfrm>
            <a:off x="4941168" y="9394150"/>
            <a:ext cx="1600200" cy="527402"/>
          </a:xfrm>
        </p:spPr>
        <p:txBody>
          <a:bodyPr/>
          <a:lstStyle/>
          <a:p>
            <a:fld id="{012EA1C8-EFC9-4B2D-82C7-9AA5A4C98914}" type="slidenum">
              <a:rPr lang="fr-FR" smtClean="0"/>
              <a:pPr/>
              <a:t>4</a:t>
            </a:fld>
            <a:endParaRPr lang="fr-FR" dirty="0"/>
          </a:p>
        </p:txBody>
      </p:sp>
      <p:sp>
        <p:nvSpPr>
          <p:cNvPr id="8" name="ZoneTexte 7"/>
          <p:cNvSpPr txBox="1"/>
          <p:nvPr/>
        </p:nvSpPr>
        <p:spPr>
          <a:xfrm>
            <a:off x="188640" y="2821205"/>
            <a:ext cx="6192688" cy="6740307"/>
          </a:xfrm>
          <a:prstGeom prst="rect">
            <a:avLst/>
          </a:prstGeom>
          <a:noFill/>
        </p:spPr>
        <p:txBody>
          <a:bodyPr wrap="square" rtlCol="0">
            <a:spAutoFit/>
          </a:bodyPr>
          <a:lstStyle/>
          <a:p>
            <a:pPr algn="just"/>
            <a:r>
              <a:rPr lang="fr-FR" sz="1200" dirty="0" smtClean="0">
                <a:latin typeface="Arial" pitchFamily="34" charset="0"/>
                <a:cs typeface="Arial" pitchFamily="34" charset="0"/>
              </a:rPr>
              <a:t>Différents points ont amené le conseil municipal à aborder la chasse le week-end. En effet, il existe une forte demande de la population de Burdignin mais aussi de l’ensemble de la Vallée Verte de partager la nature et de pouvoir se promener en forêt sans aucune crainte le week-end et aussi en toute sécurité.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De ce fait, le sujet est ressorti lors de plusieurs conseils municipaux. Le 26 avril 2018, il a été demandé au Président de notre ACCA (Association Communale de Chasse Agrée) de faire la même chose que l’ACCA de Villard à savoir le samedi et dimanche après-midi non chassés). N’ayant pas eu de réponse favorable, à la réunion du 6 décembre 2018, après un sondage, un débat et un vote largement majoritaire, il est ressorti que l’ensemble du conseil municipal était en faveur du dimanche non chassé.  De sorte à satisfaire le plus grand nombre, je me suis positionné et j’ai acté ces faits.</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Etant moi-même chasseur et pour le partage de la nature, avant de proposer une mesure plus restrictive, je tente alors personnellement de faire une médiation avec tous les chasseurs lors de leur assemblée générale du 21 juin 2019 : aux vues de toutes les demandes reçues et pétitions, ainsi que pour la sécurité de tous, au lieu de proposer la fermeture de tous les dimanches comme souhaité par le conseil municipal, j’ai suggéré d’interrompre la chasse les dix premiers dimanches de la saison et uniquement l’après-midi. Tout ceci dans le but de garantir la sécurité des autres utilisateurs de la nature. En effet, le dimanche est le seul jour qui permet aux familles de se retrouver lors de la belle saison automnale qui compte une fréquentation importante de promeneurs, vététistes, photographes, joggeurs, etc.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Mais en vain, la médiation a échoué. Je prends donc l’arrêté 2019-10 tant contesté, afin de répondre positivement à une demande grandissante : non pas interdire la chasse mais la limiter dans le temps et dans l’espace, principalement pour des raisons de sécurité (voir Art L2212-1 et 2 du CGCT).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Dès l’ouverture de la chasse, vous avez été très nombreux, chasseurs et non-chasseurs, à apprécier ce fameux partage de la nature tant demandé, je remercie au passage tous ceux qui se sont </a:t>
            </a:r>
            <a:r>
              <a:rPr lang="fr-FR" sz="1200" b="1" dirty="0" smtClean="0">
                <a:latin typeface="Arial" pitchFamily="34" charset="0"/>
                <a:cs typeface="Arial" pitchFamily="34" charset="0"/>
              </a:rPr>
              <a:t>manifestés</a:t>
            </a:r>
            <a:r>
              <a:rPr lang="fr-FR" sz="1200" dirty="0" smtClean="0">
                <a:latin typeface="Arial" pitchFamily="34" charset="0"/>
                <a:cs typeface="Arial" pitchFamily="34" charset="0"/>
              </a:rPr>
              <a:t> pour le soutien de cette action et leur gentil message de compassion ! Plus de chasse le dimanche après-midi et ce, jusqu’à la fin décembre. </a:t>
            </a:r>
          </a:p>
          <a:p>
            <a:pPr algn="just"/>
            <a:r>
              <a:rPr lang="fr-FR" sz="1200" dirty="0" smtClean="0">
                <a:latin typeface="Arial" pitchFamily="34" charset="0"/>
                <a:cs typeface="Arial" pitchFamily="34" charset="0"/>
              </a:rPr>
              <a:t>Cet arrêté a été pris malgré toutes les pressions, intimidations, provocations et insultes que j’ai pu subir au préalable : découverte par la petite-fille d’une paroissienne venant fleurir l’église, de douze balles de 22 LR disposées devant l’autel. </a:t>
            </a:r>
            <a:endParaRPr lang="fr-FR" sz="1200" dirty="0">
              <a:latin typeface="Arial" pitchFamily="34" charset="0"/>
              <a:cs typeface="Arial" pitchFamily="34" charset="0"/>
            </a:endParaRPr>
          </a:p>
        </p:txBody>
      </p:sp>
      <p:pic>
        <p:nvPicPr>
          <p:cNvPr id="41986" name="Picture 2" descr="http://www.chasseurs24.com/econtento/uploads/2018/03/randonneurs-et-chasseurs.jpg"/>
          <p:cNvPicPr>
            <a:picLocks noChangeAspect="1" noChangeArrowheads="1"/>
          </p:cNvPicPr>
          <p:nvPr/>
        </p:nvPicPr>
        <p:blipFill>
          <a:blip r:embed="rId2" cstate="print"/>
          <a:srcRect l="6614" t="59097" r="7368" b="3538"/>
          <a:stretch>
            <a:fillRect/>
          </a:stretch>
        </p:blipFill>
        <p:spPr bwMode="auto">
          <a:xfrm>
            <a:off x="3861048" y="1061085"/>
            <a:ext cx="2520280" cy="1526367"/>
          </a:xfrm>
          <a:prstGeom prst="rect">
            <a:avLst/>
          </a:prstGeom>
          <a:noFill/>
        </p:spPr>
      </p:pic>
      <p:sp>
        <p:nvSpPr>
          <p:cNvPr id="7" name="Rectangle 6"/>
          <p:cNvSpPr/>
          <p:nvPr/>
        </p:nvSpPr>
        <p:spPr>
          <a:xfrm>
            <a:off x="260648" y="1061085"/>
            <a:ext cx="3429000" cy="1569660"/>
          </a:xfrm>
          <a:prstGeom prst="rect">
            <a:avLst/>
          </a:prstGeom>
        </p:spPr>
        <p:txBody>
          <a:bodyPr>
            <a:spAutoFit/>
          </a:bodyPr>
          <a:lstStyle/>
          <a:p>
            <a:pPr algn="ctr"/>
            <a:r>
              <a:rPr lang="fr-FR" sz="1200" b="1" i="1" dirty="0" smtClean="0">
                <a:latin typeface="Arial" pitchFamily="34" charset="0"/>
                <a:cs typeface="Arial" pitchFamily="34" charset="0"/>
              </a:rPr>
              <a:t>Pas facile d’être Maire d’une petite commune rurale </a:t>
            </a:r>
          </a:p>
          <a:p>
            <a:pPr algn="ctr"/>
            <a:endParaRPr lang="fr-FR" sz="1200" b="1" i="1" dirty="0" smtClean="0">
              <a:latin typeface="Arial" pitchFamily="34" charset="0"/>
              <a:cs typeface="Arial" pitchFamily="34" charset="0"/>
            </a:endParaRPr>
          </a:p>
          <a:p>
            <a:pPr algn="ctr"/>
            <a:r>
              <a:rPr lang="fr-FR" sz="1200" b="1" i="1" dirty="0" smtClean="0">
                <a:latin typeface="Arial" pitchFamily="34" charset="0"/>
                <a:cs typeface="Arial" pitchFamily="34" charset="0"/>
              </a:rPr>
              <a:t>Très peu de soutien et très difficile d’appliquer les principes de la majorité lorsque l’on s’attaque par exemple, à un lobby intouchable : le dimanche non chassé.</a:t>
            </a:r>
            <a:endParaRPr lang="fr-FR" sz="1200" b="1" i="1" dirty="0">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5141168" y="9417496"/>
            <a:ext cx="1600200" cy="527402"/>
          </a:xfrm>
        </p:spPr>
        <p:txBody>
          <a:bodyPr/>
          <a:lstStyle/>
          <a:p>
            <a:fld id="{012EA1C8-EFC9-4B2D-82C7-9AA5A4C98914}" type="slidenum">
              <a:rPr lang="fr-FR" smtClean="0"/>
              <a:pPr/>
              <a:t>5</a:t>
            </a:fld>
            <a:endParaRPr lang="fr-FR" dirty="0"/>
          </a:p>
        </p:txBody>
      </p:sp>
      <p:sp>
        <p:nvSpPr>
          <p:cNvPr id="8" name="ZoneTexte 7"/>
          <p:cNvSpPr txBox="1"/>
          <p:nvPr/>
        </p:nvSpPr>
        <p:spPr>
          <a:xfrm>
            <a:off x="476672" y="272480"/>
            <a:ext cx="6192688" cy="9510296"/>
          </a:xfrm>
          <a:prstGeom prst="rect">
            <a:avLst/>
          </a:prstGeom>
          <a:noFill/>
        </p:spPr>
        <p:txBody>
          <a:bodyPr wrap="square" rtlCol="0">
            <a:spAutoFit/>
          </a:bodyPr>
          <a:lstStyle/>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Au départ, je n’ai pas prêté attention à ce fait divers non ciblé mais, à la réception d’une enveloppe anonyme contenant deux balles accompagnées du message « pour le maire et sa chasse », là,  j’ai décidé de porter plainte en gendarmerie, conscient de déranger et personnellement visé cette fois-ci. Cette intimidation et cette menace ont fait l’objet d’un article dans le </a:t>
            </a:r>
            <a:r>
              <a:rPr lang="fr-FR" sz="1200" i="1" dirty="0" smtClean="0">
                <a:latin typeface="Arial" pitchFamily="34" charset="0"/>
                <a:cs typeface="Arial" pitchFamily="34" charset="0"/>
              </a:rPr>
              <a:t>Messager</a:t>
            </a:r>
            <a:r>
              <a:rPr lang="fr-FR" sz="1200" dirty="0" smtClean="0">
                <a:latin typeface="Arial" pitchFamily="34" charset="0"/>
                <a:cs typeface="Arial" pitchFamily="34" charset="0"/>
              </a:rPr>
              <a:t> du jeudi 5 septembre 2019 (plainte toujours sans nouvelles…).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Cela aura été de courte durée car l’ACCA de Burdignin, représentée par son président, ainsi que la Fédération des chasseurs se sont </a:t>
            </a:r>
            <a:r>
              <a:rPr lang="fr-FR" sz="1200" b="1" dirty="0" smtClean="0">
                <a:latin typeface="Arial" pitchFamily="34" charset="0"/>
                <a:cs typeface="Arial" pitchFamily="34" charset="0"/>
              </a:rPr>
              <a:t>empressées</a:t>
            </a:r>
            <a:r>
              <a:rPr lang="fr-FR" sz="1200" dirty="0" smtClean="0">
                <a:latin typeface="Arial" pitchFamily="34" charset="0"/>
                <a:cs typeface="Arial" pitchFamily="34" charset="0"/>
              </a:rPr>
              <a:t>, de saisir le juge des référés afin de suspendre, d’annuler l’arrêté au plus vite et de condamner la commune de Burdignin à payer la somme de 2000 euros à l’ACCA et à la Fédération de chasse. La commune, obligée de se défendre, fait appel à un avocat : décision prise à</a:t>
            </a:r>
            <a:r>
              <a:rPr lang="fr-FR" sz="1200" b="1" dirty="0" smtClean="0">
                <a:latin typeface="Arial" pitchFamily="34" charset="0"/>
                <a:cs typeface="Arial" pitchFamily="34" charset="0"/>
              </a:rPr>
              <a:t> l’unanimité</a:t>
            </a:r>
            <a:r>
              <a:rPr lang="fr-FR" sz="1200" dirty="0" smtClean="0">
                <a:latin typeface="Arial" pitchFamily="34" charset="0"/>
                <a:cs typeface="Arial" pitchFamily="34" charset="0"/>
              </a:rPr>
              <a:t> lors du conseil municipal du 17 octobre 2019.</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Malgré des non-lieux à statuer, des fausses déclarations de la partie adverse, des menaces et des pressions, des irrégularités et des mensonges, des documents acquis de façon suspecte, des pétitions et témoignages en ma faveur, des abus de faux, s’être fait traité de dictateur en public, </a:t>
            </a:r>
            <a:r>
              <a:rPr lang="fr-FR" sz="1200" b="1" dirty="0" smtClean="0">
                <a:latin typeface="Arial" pitchFamily="34" charset="0"/>
                <a:cs typeface="Arial" pitchFamily="34" charset="0"/>
              </a:rPr>
              <a:t>la Fédération de la chasse et l’ACCA ont eu gain de cause</a:t>
            </a:r>
            <a:r>
              <a:rPr lang="fr-FR" sz="1200" dirty="0" smtClean="0">
                <a:latin typeface="Arial" pitchFamily="34" charset="0"/>
                <a:cs typeface="Arial" pitchFamily="34" charset="0"/>
              </a:rPr>
              <a:t> bien que les chasseurs ne représentent que 2% de la population. Le comble, c’est que certains chasseurs ont reconnu que ne pas chasser le dimanche après-midi ne les dérangeaient pas, mais, par principe leur président ne veut pas perdre ce droit. Le juge des référés, par une ordonnance </a:t>
            </a:r>
            <a:r>
              <a:rPr lang="fr-FR" sz="1200" b="1" u="sng" dirty="0" smtClean="0">
                <a:latin typeface="Arial" pitchFamily="34" charset="0"/>
                <a:cs typeface="Arial" pitchFamily="34" charset="0"/>
              </a:rPr>
              <a:t>très peu motivée</a:t>
            </a:r>
            <a:r>
              <a:rPr lang="fr-FR" sz="1200" dirty="0" smtClean="0">
                <a:latin typeface="Arial" pitchFamily="34" charset="0"/>
                <a:cs typeface="Arial" pitchFamily="34" charset="0"/>
              </a:rPr>
              <a:t> du 7 novembre 2019, a prononcé tout de même la suspension de mon arrêté </a:t>
            </a:r>
            <a:r>
              <a:rPr lang="fr-FR" sz="1200" b="1" u="sng" dirty="0" smtClean="0">
                <a:latin typeface="Arial" pitchFamily="34" charset="0"/>
                <a:cs typeface="Arial" pitchFamily="34" charset="0"/>
              </a:rPr>
              <a:t>dès</a:t>
            </a:r>
            <a:r>
              <a:rPr lang="fr-FR" sz="1200" b="1" dirty="0" smtClean="0">
                <a:latin typeface="Arial" pitchFamily="34" charset="0"/>
                <a:cs typeface="Arial" pitchFamily="34" charset="0"/>
              </a:rPr>
              <a:t> </a:t>
            </a:r>
            <a:r>
              <a:rPr lang="fr-FR" sz="1200" dirty="0" smtClean="0">
                <a:latin typeface="Arial" pitchFamily="34" charset="0"/>
                <a:cs typeface="Arial" pitchFamily="34" charset="0"/>
              </a:rPr>
              <a:t>le 10 novembre 2019.</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Pour vous dire si la chasse est un lobby intouchable, le mot d’ordre était de vite faire taire et d’empêcher que cet arrêté fasse effet boule de neige auprès d’autres communes et jurisprudence par la suite, </a:t>
            </a:r>
            <a:r>
              <a:rPr lang="fr-FR" sz="1200" b="1" dirty="0" smtClean="0">
                <a:latin typeface="Arial" pitchFamily="34" charset="0"/>
                <a:cs typeface="Arial" pitchFamily="34" charset="0"/>
              </a:rPr>
              <a:t>peu importe la méthode employée, l’essentiel était d’y parvenir rapidement.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J’ai été désolé de décevoir bon nombre d’entre vous mais j’ai été sommé d’</a:t>
            </a:r>
            <a:r>
              <a:rPr lang="fr-FR" sz="1200" b="1" dirty="0" smtClean="0">
                <a:latin typeface="Arial" pitchFamily="34" charset="0"/>
                <a:cs typeface="Arial" pitchFamily="34" charset="0"/>
              </a:rPr>
              <a:t>exécuter de suite</a:t>
            </a:r>
            <a:r>
              <a:rPr lang="fr-FR" sz="1200" dirty="0" smtClean="0">
                <a:latin typeface="Arial" pitchFamily="34" charset="0"/>
                <a:cs typeface="Arial" pitchFamily="34" charset="0"/>
              </a:rPr>
              <a:t> l’ordonnance du juge des référés c’est-à-dire rétablir la chasse les dimanches après-midi et de verser l’amende précitée auparavant et demandée par l’ACCA de Burdignin et la Fédération.</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Afin de répondre aux autres 98% de la population, faudra-t-il opter pour un </a:t>
            </a:r>
            <a:r>
              <a:rPr lang="fr-FR" sz="1200" b="1" dirty="0" smtClean="0">
                <a:latin typeface="Arial" pitchFamily="34" charset="0"/>
                <a:cs typeface="Arial" pitchFamily="34" charset="0"/>
              </a:rPr>
              <a:t>référendum</a:t>
            </a:r>
            <a:r>
              <a:rPr lang="fr-FR" sz="1200" dirty="0" smtClean="0">
                <a:latin typeface="Arial" pitchFamily="34" charset="0"/>
                <a:cs typeface="Arial" pitchFamily="34" charset="0"/>
              </a:rPr>
              <a:t> tout prochainement ? Dans ce cas précis, la majorité est déboutée en faveur des chasseurs pourtant minoritaires ; ce sont les nouveaux principes de la démocratie…</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Parallèlement à tout ce « partage » de la nature, en tant que Maire, j’ai été amené à déposer diverses plaintes et « </a:t>
            </a:r>
            <a:r>
              <a:rPr lang="fr-FR" sz="1200" b="1" dirty="0" smtClean="0">
                <a:latin typeface="Arial" pitchFamily="34" charset="0"/>
                <a:cs typeface="Arial" pitchFamily="34" charset="0"/>
              </a:rPr>
              <a:t>mains courantes</a:t>
            </a:r>
            <a:r>
              <a:rPr lang="fr-FR" sz="1200" dirty="0" smtClean="0">
                <a:latin typeface="Arial" pitchFamily="34" charset="0"/>
                <a:cs typeface="Arial" pitchFamily="34" charset="0"/>
              </a:rPr>
              <a:t> » en gendarmerie, toujours en instruction à l’heure actuelle et sans nouvelles : </a:t>
            </a:r>
          </a:p>
          <a:p>
            <a:pPr algn="just"/>
            <a:r>
              <a:rPr lang="fr-FR" sz="1200" dirty="0" smtClean="0">
                <a:latin typeface="Arial" pitchFamily="34" charset="0"/>
                <a:cs typeface="Arial" pitchFamily="34" charset="0"/>
              </a:rPr>
              <a:t>- pose (</a:t>
            </a:r>
            <a:r>
              <a:rPr lang="fr-FR" sz="1200" b="1" dirty="0" smtClean="0">
                <a:latin typeface="Arial" pitchFamily="34" charset="0"/>
                <a:cs typeface="Arial" pitchFamily="34" charset="0"/>
              </a:rPr>
              <a:t>et récidive</a:t>
            </a:r>
            <a:r>
              <a:rPr lang="fr-FR" sz="1200" dirty="0" smtClean="0">
                <a:latin typeface="Arial" pitchFamily="34" charset="0"/>
                <a:cs typeface="Arial" pitchFamily="34" charset="0"/>
              </a:rPr>
              <a:t>) de « vidéosurveillance » sur la voie publique sans autorisation du propriétaire, de la CNIL (Commission Nationale de l’Informatique et des Libertés) et des services de l’Etat ;</a:t>
            </a:r>
          </a:p>
          <a:p>
            <a:pPr algn="just"/>
            <a:r>
              <a:rPr lang="fr-FR" sz="1200" dirty="0" smtClean="0">
                <a:latin typeface="Arial" pitchFamily="34" charset="0"/>
                <a:cs typeface="Arial" pitchFamily="34" charset="0"/>
              </a:rPr>
              <a:t>- dégradations de mobilier urbain (barrières, poteaux indicateurs du parcours d’orientation…) afin de forcer le passage d’une route  interdite à la circulation, de disposer de plein droit des terrains communaux sans les « utilisateurs » qui pourraient déranger ;</a:t>
            </a:r>
          </a:p>
          <a:p>
            <a:pPr algn="just"/>
            <a:r>
              <a:rPr lang="fr-FR" sz="1200" dirty="0" smtClean="0">
                <a:latin typeface="Arial" pitchFamily="34" charset="0"/>
                <a:cs typeface="Arial" pitchFamily="34" charset="0"/>
              </a:rPr>
              <a:t>- diffamations et outrages à l’autorité que je représente, non-respect des articles de loi et des arrêtés affichés. </a:t>
            </a:r>
          </a:p>
          <a:p>
            <a:pPr algn="just"/>
            <a:endParaRPr lang="fr-FR" sz="1200"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cstate="print"/>
          <a:srcRect l="47497" t="18480" r="32208" b="55480"/>
          <a:stretch>
            <a:fillRect/>
          </a:stretch>
        </p:blipFill>
        <p:spPr bwMode="auto">
          <a:xfrm>
            <a:off x="0" y="1424608"/>
            <a:ext cx="6858000" cy="2592288"/>
          </a:xfrm>
          <a:prstGeom prst="rect">
            <a:avLst/>
          </a:prstGeom>
          <a:noFill/>
          <a:ln w="9525">
            <a:noFill/>
            <a:miter lim="800000"/>
            <a:headEnd/>
            <a:tailEnd/>
          </a:ln>
        </p:spPr>
      </p:pic>
      <p:sp>
        <p:nvSpPr>
          <p:cNvPr id="9" name="ZoneTexte 8"/>
          <p:cNvSpPr txBox="1"/>
          <p:nvPr/>
        </p:nvSpPr>
        <p:spPr>
          <a:xfrm>
            <a:off x="548680" y="488504"/>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Le terrain du marais</a:t>
            </a:r>
            <a:endParaRPr lang="fr-FR" sz="2000" dirty="0">
              <a:latin typeface="Segoe Script" pitchFamily="34" charset="0"/>
            </a:endParaRPr>
          </a:p>
        </p:txBody>
      </p:sp>
      <p:sp>
        <p:nvSpPr>
          <p:cNvPr id="3" name="Espace réservé du numéro de diapositive 2"/>
          <p:cNvSpPr>
            <a:spLocks noGrp="1"/>
          </p:cNvSpPr>
          <p:nvPr>
            <p:ph type="sldNum" sz="quarter" idx="12"/>
          </p:nvPr>
        </p:nvSpPr>
        <p:spPr>
          <a:xfrm>
            <a:off x="4914900" y="9394150"/>
            <a:ext cx="1600200" cy="527402"/>
          </a:xfrm>
        </p:spPr>
        <p:txBody>
          <a:bodyPr/>
          <a:lstStyle/>
          <a:p>
            <a:fld id="{012EA1C8-EFC9-4B2D-82C7-9AA5A4C98914}" type="slidenum">
              <a:rPr lang="fr-FR" smtClean="0"/>
              <a:pPr/>
              <a:t>6</a:t>
            </a:fld>
            <a:endParaRPr lang="fr-FR" dirty="0"/>
          </a:p>
        </p:txBody>
      </p:sp>
      <p:sp>
        <p:nvSpPr>
          <p:cNvPr id="8" name="ZoneTexte 7"/>
          <p:cNvSpPr txBox="1"/>
          <p:nvPr/>
        </p:nvSpPr>
        <p:spPr>
          <a:xfrm>
            <a:off x="188640" y="1136576"/>
            <a:ext cx="6192688" cy="276999"/>
          </a:xfrm>
          <a:prstGeom prst="rect">
            <a:avLst/>
          </a:prstGeom>
          <a:noFill/>
        </p:spPr>
        <p:txBody>
          <a:bodyPr wrap="square" rtlCol="0">
            <a:spAutoFit/>
          </a:bodyPr>
          <a:lstStyle/>
          <a:p>
            <a:pPr algn="ctr"/>
            <a:r>
              <a:rPr lang="fr-FR" sz="1200" b="1" dirty="0" smtClean="0">
                <a:latin typeface="Arial" pitchFamily="34" charset="0"/>
                <a:cs typeface="Arial" pitchFamily="34" charset="0"/>
              </a:rPr>
              <a:t>LES TERRAINS DU MARAIS  (ça patauge !)</a:t>
            </a:r>
          </a:p>
        </p:txBody>
      </p:sp>
      <p:sp>
        <p:nvSpPr>
          <p:cNvPr id="6" name="Rectangle 5"/>
          <p:cNvSpPr/>
          <p:nvPr/>
        </p:nvSpPr>
        <p:spPr>
          <a:xfrm>
            <a:off x="188640" y="4016896"/>
            <a:ext cx="6408712" cy="5447645"/>
          </a:xfrm>
          <a:prstGeom prst="rect">
            <a:avLst/>
          </a:prstGeom>
        </p:spPr>
        <p:txBody>
          <a:bodyPr wrap="square">
            <a:spAutoFit/>
          </a:bodyPr>
          <a:lstStyle/>
          <a:p>
            <a:pPr lvl="0" algn="just"/>
            <a:r>
              <a:rPr lang="fr-FR" sz="1200" dirty="0" smtClean="0">
                <a:solidFill>
                  <a:prstClr val="black"/>
                </a:solidFill>
                <a:latin typeface="Arial" pitchFamily="34" charset="0"/>
                <a:cs typeface="Arial" pitchFamily="34" charset="0"/>
              </a:rPr>
              <a:t>En date du 15 juin 1922 voici, ci-dessus un extrait du testament olographe de Monsieur VILLENEUVE Jean Louis.</a:t>
            </a:r>
          </a:p>
          <a:p>
            <a:pPr lvl="0" algn="just"/>
            <a:endParaRPr lang="fr-FR" sz="1200" dirty="0" smtClean="0">
              <a:solidFill>
                <a:prstClr val="black"/>
              </a:solidFill>
              <a:latin typeface="Arial" pitchFamily="34" charset="0"/>
              <a:cs typeface="Arial" pitchFamily="34" charset="0"/>
            </a:endParaRPr>
          </a:p>
          <a:p>
            <a:pPr lvl="0" algn="just"/>
            <a:r>
              <a:rPr lang="fr-FR" sz="1200" dirty="0" smtClean="0">
                <a:solidFill>
                  <a:prstClr val="black"/>
                </a:solidFill>
                <a:latin typeface="Arial" pitchFamily="34" charset="0"/>
                <a:cs typeface="Arial" pitchFamily="34" charset="0"/>
              </a:rPr>
              <a:t>Depuis cette date, les conseils du CCAS (Centre Communal d’Action Sociale) et municipaux de Burdignin se sont succédés et ces terrains situés à l’entrée de Boëge, toujours autant prisés, ont suscité de nombreux projets de la part des promoteurs ou de la part des communes de Boëge et alentours.</a:t>
            </a:r>
          </a:p>
          <a:p>
            <a:pPr lvl="0" algn="just"/>
            <a:endParaRPr lang="fr-FR" sz="1200" dirty="0" smtClean="0">
              <a:solidFill>
                <a:prstClr val="black"/>
              </a:solidFill>
              <a:latin typeface="Arial" pitchFamily="34" charset="0"/>
              <a:cs typeface="Arial" pitchFamily="34" charset="0"/>
            </a:endParaRPr>
          </a:p>
          <a:p>
            <a:pPr lvl="0" algn="just"/>
            <a:r>
              <a:rPr lang="fr-FR" sz="1200" dirty="0" smtClean="0">
                <a:solidFill>
                  <a:prstClr val="black"/>
                </a:solidFill>
                <a:latin typeface="Arial" pitchFamily="34" charset="0"/>
                <a:cs typeface="Arial" pitchFamily="34" charset="0"/>
              </a:rPr>
              <a:t>En avril 2017, tous les biens immobiliers du CCAS (Bureau de bienfaisance) ont été transférés à la commune de Burdignin par des actes administratifs.</a:t>
            </a:r>
          </a:p>
          <a:p>
            <a:pPr lvl="0" algn="just"/>
            <a:endParaRPr lang="fr-FR" sz="1200" dirty="0" smtClean="0">
              <a:solidFill>
                <a:prstClr val="black"/>
              </a:solidFill>
              <a:latin typeface="Arial" pitchFamily="34" charset="0"/>
              <a:cs typeface="Arial" pitchFamily="34" charset="0"/>
            </a:endParaRPr>
          </a:p>
          <a:p>
            <a:pPr lvl="0" algn="just"/>
            <a:r>
              <a:rPr lang="fr-FR" sz="1200" dirty="0" smtClean="0">
                <a:solidFill>
                  <a:prstClr val="black"/>
                </a:solidFill>
                <a:latin typeface="Arial" pitchFamily="34" charset="0"/>
                <a:cs typeface="Arial" pitchFamily="34" charset="0"/>
              </a:rPr>
              <a:t>Ces terrains du marais d’environ 1,5 hectare situés en zone </a:t>
            </a:r>
            <a:r>
              <a:rPr lang="fr-FR" sz="1200" dirty="0" err="1" smtClean="0">
                <a:solidFill>
                  <a:prstClr val="black"/>
                </a:solidFill>
                <a:latin typeface="Arial" pitchFamily="34" charset="0"/>
                <a:cs typeface="Arial" pitchFamily="34" charset="0"/>
              </a:rPr>
              <a:t>AUb</a:t>
            </a:r>
            <a:r>
              <a:rPr lang="fr-FR" sz="1200" dirty="0" smtClean="0">
                <a:solidFill>
                  <a:prstClr val="black"/>
                </a:solidFill>
                <a:latin typeface="Arial" pitchFamily="34" charset="0"/>
                <a:cs typeface="Arial" pitchFamily="34" charset="0"/>
              </a:rPr>
              <a:t> (zone à urbaniser) au PLU de la commune de Boëge ont été « préservés » par cette dernière pour le projet d’aménagement de leur entrée de chef-lieu de village, vu la bonne implantation de ces derniers.</a:t>
            </a:r>
          </a:p>
          <a:p>
            <a:pPr algn="just"/>
            <a:r>
              <a:rPr lang="fr-FR" sz="1200" dirty="0" smtClean="0">
                <a:latin typeface="Arial" pitchFamily="34" charset="0"/>
                <a:cs typeface="Arial" pitchFamily="34" charset="0"/>
              </a:rPr>
              <a:t>Burdignin, toujours propriétaire de ces terrains et conscient de l’importance de la mobilité douce, surtout à l’entrée de la Vallée-Verte, donne son accord début 2018 suite à la demande de la commune de Boëge de lui vendre uniquement une bande de terrain au prix de 20 € le m2 pour la réalisation d’un trottoir, d’une piste cyclable et d’une passerelle le long de la départementale. Le 22 février 2018, un accord sous condition de ne pas enclaver le restant des parcelles est donné à la commune de Boëge par une délibération du conseil municipal de Burdignin.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N’ayant eu aucun retour sur cet accord pour la petite bande de terrain le long de la départementale (</a:t>
            </a:r>
            <a:r>
              <a:rPr lang="fr-FR" sz="1200" b="1" dirty="0" smtClean="0">
                <a:latin typeface="Arial" pitchFamily="34" charset="0"/>
                <a:cs typeface="Arial" pitchFamily="34" charset="0"/>
              </a:rPr>
              <a:t>pourtant du terrain à bâtir à ce prix-là !</a:t>
            </a:r>
            <a:r>
              <a:rPr lang="fr-FR" sz="1200" dirty="0" smtClean="0">
                <a:latin typeface="Arial" pitchFamily="34" charset="0"/>
                <a:cs typeface="Arial" pitchFamily="34" charset="0"/>
              </a:rPr>
              <a:t>), nous demandons, dans l’intention de faire « bouger » les choses, une estimation à France Domaine de</a:t>
            </a:r>
            <a:r>
              <a:rPr lang="fr-FR" sz="1200" b="1" dirty="0" smtClean="0">
                <a:latin typeface="Arial" pitchFamily="34" charset="0"/>
                <a:cs typeface="Arial" pitchFamily="34" charset="0"/>
              </a:rPr>
              <a:t> la totalité du tènement foncier de ces terrains </a:t>
            </a:r>
            <a:r>
              <a:rPr lang="fr-FR" sz="1200" dirty="0" smtClean="0">
                <a:latin typeface="Arial" pitchFamily="34" charset="0"/>
                <a:cs typeface="Arial" pitchFamily="34" charset="0"/>
              </a:rPr>
              <a:t>pour un projet comprenant : une piste cyclable, une passerelle, une galerie marchande pour les producteurs locaux (de 1200m2) et une surface de vente de 900m2 conforme au SCOT, à une étude du FISAC et surtout au PLU de Boëge.</a:t>
            </a:r>
          </a:p>
        </p:txBody>
      </p:sp>
      <p:sp>
        <p:nvSpPr>
          <p:cNvPr id="7" name="ZoneTexte 6"/>
          <p:cNvSpPr txBox="1"/>
          <p:nvPr/>
        </p:nvSpPr>
        <p:spPr>
          <a:xfrm>
            <a:off x="548680" y="1784648"/>
            <a:ext cx="5112568" cy="1923604"/>
          </a:xfrm>
          <a:prstGeom prst="rect">
            <a:avLst/>
          </a:prstGeom>
          <a:noFill/>
        </p:spPr>
        <p:txBody>
          <a:bodyPr wrap="square" rtlCol="0">
            <a:spAutoFit/>
          </a:bodyPr>
          <a:lstStyle/>
          <a:p>
            <a:r>
              <a:rPr lang="fr-FR" sz="1700" dirty="0" smtClean="0">
                <a:latin typeface="French Script MT" pitchFamily="66" charset="0"/>
                <a:cs typeface="Arial" pitchFamily="34" charset="0"/>
              </a:rPr>
              <a:t>   </a:t>
            </a:r>
            <a:r>
              <a:rPr lang="fr-FR" sz="1700" i="1" dirty="0" smtClean="0">
                <a:latin typeface="French Script MT" pitchFamily="66" charset="0"/>
                <a:cs typeface="Arial" pitchFamily="34" charset="0"/>
              </a:rPr>
              <a:t>« Ceci est mon testament,</a:t>
            </a:r>
            <a:endParaRPr lang="fr-FR" sz="1700" dirty="0" smtClean="0">
              <a:latin typeface="French Script MT" pitchFamily="66" charset="0"/>
              <a:cs typeface="Arial" pitchFamily="34" charset="0"/>
            </a:endParaRPr>
          </a:p>
          <a:p>
            <a:r>
              <a:rPr lang="fr-FR" sz="1700" i="1" dirty="0" smtClean="0">
                <a:latin typeface="French Script MT" pitchFamily="66" charset="0"/>
                <a:cs typeface="Arial" pitchFamily="34" charset="0"/>
              </a:rPr>
              <a:t>L’an dix-neuf cent vingt-deux et le quinze juin, je soussigné Villeneuve Jean Louis retraité domicilié à Burdignin (Haute Savoie), sain de corps et d’esprit fais connaître qu’en cas de décès mes dernières volontés sont les suivantes :</a:t>
            </a:r>
            <a:endParaRPr lang="fr-FR" sz="1700" dirty="0" smtClean="0">
              <a:latin typeface="French Script MT" pitchFamily="66" charset="0"/>
              <a:cs typeface="Arial" pitchFamily="34" charset="0"/>
            </a:endParaRPr>
          </a:p>
          <a:p>
            <a:r>
              <a:rPr lang="fr-FR" sz="1700" i="1" dirty="0" smtClean="0">
                <a:latin typeface="French Script MT" pitchFamily="66" charset="0"/>
                <a:cs typeface="Arial" pitchFamily="34" charset="0"/>
              </a:rPr>
              <a:t>Je lègue au profit du bureau de bienfaisance de Burdignin, et cela à titre perpétuel, pour les familles nécessiteuses de cette commune, toutes les terres que je possède sur les communes dudit Burdignin et de Boëge. »</a:t>
            </a:r>
            <a:endParaRPr lang="fr-FR" sz="1700" dirty="0" smtClean="0">
              <a:latin typeface="French Script MT" pitchFamily="66"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012EA1C8-EFC9-4B2D-82C7-9AA5A4C98914}" type="slidenum">
              <a:rPr lang="fr-FR" smtClean="0"/>
              <a:pPr/>
              <a:t>7</a:t>
            </a:fld>
            <a:endParaRPr lang="fr-FR"/>
          </a:p>
        </p:txBody>
      </p:sp>
      <p:sp>
        <p:nvSpPr>
          <p:cNvPr id="8" name="ZoneTexte 7"/>
          <p:cNvSpPr txBox="1"/>
          <p:nvPr/>
        </p:nvSpPr>
        <p:spPr>
          <a:xfrm>
            <a:off x="476672" y="488505"/>
            <a:ext cx="6192688" cy="8956298"/>
          </a:xfrm>
          <a:prstGeom prst="rect">
            <a:avLst/>
          </a:prstGeom>
          <a:noFill/>
        </p:spPr>
        <p:txBody>
          <a:bodyPr wrap="square" rtlCol="0">
            <a:spAutoFit/>
          </a:bodyPr>
          <a:lstStyle/>
          <a:p>
            <a:pPr algn="just"/>
            <a:r>
              <a:rPr lang="fr-FR" sz="1200" dirty="0" smtClean="0">
                <a:latin typeface="Arial" pitchFamily="34" charset="0"/>
                <a:cs typeface="Arial" pitchFamily="34" charset="0"/>
              </a:rPr>
              <a:t>En mai 2018, une estimation de France Domaine arrive au prix de 614 000 € pour 1,5 hectare. Le conseil municipal décide de monter ce prix à 650 000 € compte tenu de l’emplacement stratégique de ces terrains.</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Une entente avec Savoie Immobilier est signée le 6 juillet 2018 au prix de 685 000 € tous frais compris. Un acheteur se faisant connaitre, une DIA (Déclaration d’Intention d’Aliéner) est faite le 1</a:t>
            </a:r>
            <a:r>
              <a:rPr lang="fr-FR" sz="1200" baseline="30000" dirty="0" smtClean="0">
                <a:latin typeface="Arial" pitchFamily="34" charset="0"/>
                <a:cs typeface="Arial" pitchFamily="34" charset="0"/>
              </a:rPr>
              <a:t>er</a:t>
            </a:r>
            <a:r>
              <a:rPr lang="fr-FR" sz="1200" dirty="0" smtClean="0">
                <a:latin typeface="Arial" pitchFamily="34" charset="0"/>
                <a:cs typeface="Arial" pitchFamily="34" charset="0"/>
              </a:rPr>
              <a:t> octobre 2018 par l’office notarial de Boëge pour le projet initialement demandé car toujours dans l’attente d’une réponse de la commune de Boëge.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La commune de Boëge se manifeste et réagit enfin le 17 octobre 2018 en nous assignant en référé au tribunal de Thonon (TGI) pour l’interdiction de vendre sous peine de violation du testament. En même temps, la commune de Boëge adhère à l’EPF (Etablissement Public Foncier) qui préempte pour celle-ci pour l’acquisition de la totalité de ces terrains au prix de 685 000 €, conformément à la DIA.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C’est à ce moment-là, dans les bureaux du notaire où la totalité de la somme étant déjà versée par l’EPF, que j’ai été interpellé par la rapidité de transaction alors que Boëge trouvait a priori le terrain trop coûteux au départ. </a:t>
            </a:r>
            <a:r>
              <a:rPr lang="fr-FR" sz="1200" b="1" dirty="0" smtClean="0">
                <a:latin typeface="Arial" pitchFamily="34" charset="0"/>
                <a:cs typeface="Arial" pitchFamily="34" charset="0"/>
              </a:rPr>
              <a:t>Surprenant !</a:t>
            </a:r>
            <a:r>
              <a:rPr lang="fr-FR" sz="1200" dirty="0" smtClean="0">
                <a:latin typeface="Arial" pitchFamily="34" charset="0"/>
                <a:cs typeface="Arial" pitchFamily="34" charset="0"/>
              </a:rPr>
              <a:t>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C’est alors que je m’aperçois d’une erreur de zonage dans l’estimation de France Domaine : les terrains avaient été estimés au tiers de leur valeur car situé en « UE ». </a:t>
            </a:r>
            <a:r>
              <a:rPr lang="fr-FR" sz="1200" b="1" i="1" dirty="0" smtClean="0">
                <a:latin typeface="Arial" pitchFamily="34" charset="0"/>
                <a:cs typeface="Arial" pitchFamily="34" charset="0"/>
              </a:rPr>
              <a:t>Pourquoi et comment est-ce possible une erreur de zonage !!</a:t>
            </a:r>
            <a:r>
              <a:rPr lang="fr-FR" sz="1200" dirty="0" smtClean="0">
                <a:latin typeface="Arial" pitchFamily="34" charset="0"/>
                <a:cs typeface="Arial" pitchFamily="34" charset="0"/>
              </a:rPr>
              <a:t>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Une nouvelle estimation à France Domaine est donc demandée avec le même projet que celui de l’EPF, de l’habitat en zone UB c’est-à-dire la bonne zone cette fois-ci. </a:t>
            </a:r>
          </a:p>
          <a:p>
            <a:pPr algn="just"/>
            <a:r>
              <a:rPr lang="fr-FR" sz="1200" dirty="0" smtClean="0">
                <a:latin typeface="Arial" pitchFamily="34" charset="0"/>
                <a:cs typeface="Arial" pitchFamily="34" charset="0"/>
              </a:rPr>
              <a:t>Le 11 janvier 2019, nous demandons un recours gracieux à l’EPF pour stopper la vente car trop d’erreurs sont présentes (</a:t>
            </a:r>
            <a:r>
              <a:rPr lang="fr-FR" sz="1200" b="1" dirty="0" smtClean="0">
                <a:latin typeface="Arial" pitchFamily="34" charset="0"/>
                <a:cs typeface="Arial" pitchFamily="34" charset="0"/>
              </a:rPr>
              <a:t>volontaires ou pas ?</a:t>
            </a:r>
            <a:r>
              <a:rPr lang="fr-FR" sz="1200" dirty="0" smtClean="0">
                <a:latin typeface="Arial" pitchFamily="34" charset="0"/>
                <a:cs typeface="Arial" pitchFamily="34" charset="0"/>
              </a:rPr>
              <a:t>).</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La commune de Boëge retire sa plainte le 28 mai 2019 du TGI de Thonon si bien que l’affaire n’est toujours pas jugée. La question se pose : a-t-on le droit de vendre oui ou non ?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Début juin 2019, des travaux commencent à l’entrée de Boëge alors que je suis en vacances à l’étranger, qu’aucune autorisation n’a été accordée et que Burdignin est donc toujours propriétaire de ces terrains. Ceci m’oblige à faire des constats d’huissiers et à faire reconnaître les infractions de la mairie de Boëge.</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La deuxième estimation de France Domaine arrive et fixe un prix minimum de 165 € le m2 soit 2 millions d’euros au bas mot pour ces terrains auquel s’applique une décote de 65%. Celle-ci n’étant pas justifiée, car beaucoup d’erreurs subsistent encore… La commune de Boëge et l’EPF restent sur leur position de 685 000 € pour ces terrains du marais.</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Le 26 septembre 2019, lors d’un conseil municipal de Burdignin avec la présence </a:t>
            </a:r>
            <a:r>
              <a:rPr lang="fr-FR" sz="1200" b="1" dirty="0" smtClean="0">
                <a:latin typeface="Arial" pitchFamily="34" charset="0"/>
                <a:cs typeface="Arial" pitchFamily="34" charset="0"/>
              </a:rPr>
              <a:t>non conviée</a:t>
            </a:r>
            <a:r>
              <a:rPr lang="fr-FR" sz="1200" dirty="0" smtClean="0">
                <a:latin typeface="Arial" pitchFamily="34" charset="0"/>
                <a:cs typeface="Arial" pitchFamily="34" charset="0"/>
              </a:rPr>
              <a:t> de l’EPF et du maire de Boëge, ce dernier affirme avoir en main une attestation faite et signée de ma part, l’autorisant à faire des travaux sur cette fameuse bande de terre avant acquisition ! </a:t>
            </a:r>
            <a:endParaRPr lang="fr-FR" sz="1200" dirty="0">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5141168" y="9394150"/>
            <a:ext cx="1600200" cy="527402"/>
          </a:xfrm>
        </p:spPr>
        <p:txBody>
          <a:bodyPr/>
          <a:lstStyle/>
          <a:p>
            <a:fld id="{012EA1C8-EFC9-4B2D-82C7-9AA5A4C98914}" type="slidenum">
              <a:rPr lang="fr-FR" smtClean="0"/>
              <a:pPr/>
              <a:t>8</a:t>
            </a:fld>
            <a:endParaRPr lang="fr-FR" dirty="0"/>
          </a:p>
        </p:txBody>
      </p:sp>
      <p:sp>
        <p:nvSpPr>
          <p:cNvPr id="8" name="ZoneTexte 7"/>
          <p:cNvSpPr txBox="1"/>
          <p:nvPr/>
        </p:nvSpPr>
        <p:spPr>
          <a:xfrm>
            <a:off x="188640" y="416496"/>
            <a:ext cx="6192688" cy="9325630"/>
          </a:xfrm>
          <a:prstGeom prst="rect">
            <a:avLst/>
          </a:prstGeom>
          <a:noFill/>
        </p:spPr>
        <p:txBody>
          <a:bodyPr wrap="square" rtlCol="0">
            <a:spAutoFit/>
          </a:bodyPr>
          <a:lstStyle/>
          <a:p>
            <a:pPr algn="just"/>
            <a:r>
              <a:rPr lang="fr-FR" sz="1200" dirty="0" smtClean="0">
                <a:latin typeface="Arial" pitchFamily="34" charset="0"/>
                <a:cs typeface="Arial" pitchFamily="34" charset="0"/>
              </a:rPr>
              <a:t>Etonné de cette situation, je lui demande aussitôt de voir l’original. Sous plusieurs formes, des demandes ont été faites afin de pouvoir vérifier l’authenticité de ce document, mais en vain.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Dernièrement, le conseil municipal a décidé de faire appel à un avocat pour ester en justice.</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NOVALYS, un bailleur social envoyé par la commune de Boëge, nous fait part d’un projet en concordance avec le PLU de Boëge mais uniquement sur la </a:t>
            </a:r>
            <a:r>
              <a:rPr lang="fr-FR" sz="1200" b="1" dirty="0" smtClean="0">
                <a:latin typeface="Arial" pitchFamily="34" charset="0"/>
                <a:cs typeface="Arial" pitchFamily="34" charset="0"/>
              </a:rPr>
              <a:t>moitié </a:t>
            </a:r>
            <a:r>
              <a:rPr lang="fr-FR" sz="1200" dirty="0" smtClean="0">
                <a:latin typeface="Arial" pitchFamily="34" charset="0"/>
                <a:cs typeface="Arial" pitchFamily="34" charset="0"/>
              </a:rPr>
              <a:t>de la zone du marais conforme à l’OAP (Orientation d’Aménagement et de Programmation) du PLU de Boëge. Ce projet a été vu avec la commission d’urbanisme de Boëge. </a:t>
            </a: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Pour la moitié de la surface des terrains, NOVALYS propose 670 000 €, soit pratiquement la même somme que l’EPF propose pour la totalité de ces terrains. Finalement, ces fameux terrains du marais valent quand même quelque chose...</a:t>
            </a:r>
          </a:p>
          <a:p>
            <a:pPr algn="just"/>
            <a:r>
              <a:rPr lang="fr-FR" sz="1200" dirty="0" smtClean="0">
                <a:latin typeface="Arial" pitchFamily="34" charset="0"/>
                <a:cs typeface="Arial" pitchFamily="34" charset="0"/>
              </a:rPr>
              <a:t>Le 17 janvier 2020, l’avocat de Burdignin demande donc à Monsieur le Maire de Boëge « de bien vouloir lui faire tenir l’original de ce document afin d’en vérifier l’authenticité ». Nous attendons toujours celui-ci...     </a:t>
            </a:r>
          </a:p>
          <a:p>
            <a:pPr algn="just"/>
            <a:r>
              <a:rPr lang="fr-FR" sz="1200" dirty="0" smtClean="0">
                <a:latin typeface="Arial" pitchFamily="34" charset="0"/>
                <a:cs typeface="Arial" pitchFamily="34" charset="0"/>
              </a:rPr>
              <a:t>     </a:t>
            </a:r>
          </a:p>
          <a:p>
            <a:pPr algn="just"/>
            <a:r>
              <a:rPr lang="fr-FR" sz="1200" dirty="0" smtClean="0">
                <a:latin typeface="Arial" pitchFamily="34" charset="0"/>
                <a:cs typeface="Arial" pitchFamily="34" charset="0"/>
              </a:rPr>
              <a:t>Ce même jour, j’ai été amené, sous convocation d’huissier, à signer un acte de vente de tous les terrains du marais pour l’EPF. Je vous rassure, aux vues de toutes ces imprécisions, je n’ai signé qu’un acte de carence. Connaissant l’empressement des futurs acquéreurs, je pense qu’une prochaine assignation nous guette bientôt ! </a:t>
            </a:r>
          </a:p>
          <a:p>
            <a:pPr algn="just"/>
            <a:endParaRPr lang="fr-FR" sz="1200" dirty="0" smtClean="0">
              <a:latin typeface="Arial" pitchFamily="34" charset="0"/>
              <a:cs typeface="Arial" pitchFamily="34" charset="0"/>
            </a:endParaRPr>
          </a:p>
          <a:p>
            <a:pPr algn="just"/>
            <a:r>
              <a:rPr lang="fr-FR" sz="1200" dirty="0" smtClean="0">
                <a:latin typeface="Arial" pitchFamily="34" charset="0"/>
                <a:cs typeface="Arial" pitchFamily="34" charset="0"/>
              </a:rPr>
              <a:t>A l’avenir, que devrait faire la Commune de Burdignin ? Se plier sans discuter devant les plus « importants » ? ou essayer de discuter sagement la destination des terrains du marais normalement prévus pour les « nécessiteux » de Burdignin ?</a:t>
            </a:r>
          </a:p>
          <a:p>
            <a:pPr algn="just"/>
            <a:r>
              <a:rPr lang="fr-FR" sz="1200" dirty="0" smtClean="0">
                <a:latin typeface="Arial" pitchFamily="34" charset="0"/>
                <a:cs typeface="Arial" pitchFamily="34" charset="0"/>
              </a:rPr>
              <a:t>Qui devrait faire la très belle opération financière sur la vente de ces terrains, Boëge ou Burdignin ?  Et quand ? </a:t>
            </a:r>
          </a:p>
          <a:p>
            <a:pPr algn="just"/>
            <a:r>
              <a:rPr lang="fr-FR" sz="1200" dirty="0" smtClean="0">
                <a:latin typeface="Arial" pitchFamily="34" charset="0"/>
                <a:cs typeface="Arial" pitchFamily="34" charset="0"/>
              </a:rPr>
              <a:t> </a:t>
            </a:r>
          </a:p>
          <a:p>
            <a:pPr algn="just"/>
            <a:r>
              <a:rPr lang="fr-FR" sz="1200" dirty="0" smtClean="0">
                <a:latin typeface="Arial" pitchFamily="34" charset="0"/>
                <a:cs typeface="Arial" pitchFamily="34" charset="0"/>
              </a:rPr>
              <a:t>Suite au prochain épisode. Pour le moment, dans les terrains du marais, ça patauge toujours …</a:t>
            </a:r>
          </a:p>
          <a:p>
            <a:r>
              <a:rPr lang="fr-FR" sz="1200" dirty="0" smtClean="0">
                <a:latin typeface="Arial" pitchFamily="34" charset="0"/>
                <a:cs typeface="Arial" pitchFamily="34" charset="0"/>
              </a:rPr>
              <a:t> </a:t>
            </a:r>
          </a:p>
          <a:p>
            <a:pPr algn="r"/>
            <a:r>
              <a:rPr lang="fr-FR" sz="1200" dirty="0" smtClean="0">
                <a:latin typeface="Arial" pitchFamily="34" charset="0"/>
                <a:cs typeface="Arial" pitchFamily="34" charset="0"/>
              </a:rPr>
              <a:t>DUPRAZ  Y.        </a:t>
            </a:r>
            <a:endParaRPr lang="fr-FR" sz="1200" dirty="0">
              <a:latin typeface="Arial" pitchFamily="34" charset="0"/>
              <a:cs typeface="Arial" pitchFamily="34" charset="0"/>
            </a:endParaRPr>
          </a:p>
        </p:txBody>
      </p:sp>
      <p:pic>
        <p:nvPicPr>
          <p:cNvPr id="35841" name="Picture 1"/>
          <p:cNvPicPr>
            <a:picLocks noChangeAspect="1" noChangeArrowheads="1"/>
          </p:cNvPicPr>
          <p:nvPr/>
        </p:nvPicPr>
        <p:blipFill>
          <a:blip r:embed="rId2" cstate="print"/>
          <a:srcRect l="7380" t="23120" r="27416" b="8841"/>
          <a:stretch>
            <a:fillRect/>
          </a:stretch>
        </p:blipFill>
        <p:spPr bwMode="auto">
          <a:xfrm>
            <a:off x="548680" y="2576737"/>
            <a:ext cx="4968552" cy="29163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48680" y="416496"/>
            <a:ext cx="5544616" cy="40011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2000" dirty="0" smtClean="0">
                <a:latin typeface="Segoe Script" pitchFamily="34" charset="0"/>
              </a:rPr>
              <a:t>L’Espérance</a:t>
            </a:r>
            <a:endParaRPr lang="fr-FR" sz="2000" dirty="0">
              <a:latin typeface="Segoe Script" pitchFamily="34" charset="0"/>
            </a:endParaRPr>
          </a:p>
        </p:txBody>
      </p:sp>
      <p:sp>
        <p:nvSpPr>
          <p:cNvPr id="3" name="Espace réservé du numéro de diapositive 2"/>
          <p:cNvSpPr>
            <a:spLocks noGrp="1"/>
          </p:cNvSpPr>
          <p:nvPr>
            <p:ph type="sldNum" sz="quarter" idx="12"/>
          </p:nvPr>
        </p:nvSpPr>
        <p:spPr>
          <a:xfrm>
            <a:off x="5141168" y="9394150"/>
            <a:ext cx="1600200" cy="527402"/>
          </a:xfrm>
        </p:spPr>
        <p:txBody>
          <a:bodyPr/>
          <a:lstStyle/>
          <a:p>
            <a:fld id="{012EA1C8-EFC9-4B2D-82C7-9AA5A4C98914}" type="slidenum">
              <a:rPr lang="fr-FR" smtClean="0"/>
              <a:pPr/>
              <a:t>9</a:t>
            </a:fld>
            <a:endParaRPr lang="fr-FR"/>
          </a:p>
        </p:txBody>
      </p:sp>
      <p:sp>
        <p:nvSpPr>
          <p:cNvPr id="10" name="ZoneTexte 9"/>
          <p:cNvSpPr txBox="1"/>
          <p:nvPr/>
        </p:nvSpPr>
        <p:spPr>
          <a:xfrm>
            <a:off x="476672" y="1100573"/>
            <a:ext cx="6192688" cy="8463855"/>
          </a:xfrm>
          <a:prstGeom prst="rect">
            <a:avLst/>
          </a:prstGeom>
          <a:noFill/>
        </p:spPr>
        <p:txBody>
          <a:bodyPr wrap="square" rtlCol="0">
            <a:spAutoFit/>
          </a:bodyPr>
          <a:lstStyle/>
          <a:p>
            <a:pPr algn="ctr"/>
            <a:r>
              <a:rPr lang="fr-CH" sz="1600" b="1" cap="small" dirty="0" smtClean="0">
                <a:latin typeface="Arial" pitchFamily="34" charset="0"/>
                <a:cs typeface="Arial" pitchFamily="34" charset="0"/>
              </a:rPr>
              <a:t>petit retour en arrière pour mieux se tourner vers l’avenir</a:t>
            </a:r>
            <a:endParaRPr lang="fr-FR" sz="1200" dirty="0" smtClean="0">
              <a:latin typeface="Arial" pitchFamily="34" charset="0"/>
              <a:cs typeface="Arial" pitchFamily="34" charset="0"/>
            </a:endParaRPr>
          </a:p>
          <a:p>
            <a:pPr algn="just"/>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Si à l’époque, Le Village de l’Espérance était triste et vide, avec des bâtiments qui ont subi l’usure du temps, cela n’a pourtant pas toujours été le cas. Les fondateurs voyaient même grand pour ce village et la destination des bâtiments évolua au fil du temps, en fonction des directions et des organismes financiers qui se succédèrent. </a:t>
            </a:r>
          </a:p>
          <a:p>
            <a:pPr algn="just"/>
            <a:endParaRPr lang="fr-FR" sz="1200" dirty="0" smtClean="0">
              <a:latin typeface="Arial" pitchFamily="34" charset="0"/>
              <a:cs typeface="Arial" pitchFamily="34" charset="0"/>
            </a:endParaRPr>
          </a:p>
          <a:p>
            <a:pPr algn="just"/>
            <a:r>
              <a:rPr lang="fr-CH" sz="1200" b="1" dirty="0" smtClean="0">
                <a:latin typeface="Arial" pitchFamily="34" charset="0"/>
                <a:cs typeface="Arial" pitchFamily="34" charset="0"/>
              </a:rPr>
              <a:t>L’aérium</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Tout juste après la fin de la seconde guerre mondiale, le projet de base était de créer sur la commune de Burdignin, au lieu-dit l’Espérance, un établissement sanitaire destiné à placer les malades dans un climat favorable et aider ainsi les enfants ayant subi les conséquences de la guerre.</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Si, sous l’initiative de l’une des fondatrices, Mme THOREL, il était prévu que le Village de l’Espérance, devienne le premier village d’enfants du monde, avec la construction notamment d’une douzaine de bâtiments comme ceux qui existent actuellement, ce projet ne se réalisa finalement pas et l’aérium laissa la place à un préventorium.</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 </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 </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 </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 </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	</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 </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 </a:t>
            </a:r>
            <a:endParaRPr lang="fr-FR" sz="1200"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endParaRPr lang="fr-CH" sz="1200" b="1" dirty="0" smtClean="0">
              <a:latin typeface="Arial" pitchFamily="34" charset="0"/>
              <a:cs typeface="Arial" pitchFamily="34" charset="0"/>
            </a:endParaRPr>
          </a:p>
          <a:p>
            <a:pPr algn="just"/>
            <a:r>
              <a:rPr lang="fr-CH" sz="1200" b="1" dirty="0" smtClean="0">
                <a:latin typeface="Arial" pitchFamily="34" charset="0"/>
                <a:cs typeface="Arial" pitchFamily="34" charset="0"/>
              </a:rPr>
              <a:t>Le préventorium</a:t>
            </a:r>
            <a:endParaRPr lang="fr-FR" sz="1200" dirty="0" smtClean="0">
              <a:latin typeface="Arial" pitchFamily="34" charset="0"/>
              <a:cs typeface="Arial" pitchFamily="34" charset="0"/>
            </a:endParaRPr>
          </a:p>
          <a:p>
            <a:pPr algn="just"/>
            <a:r>
              <a:rPr lang="fr-CH" sz="1200" dirty="0" smtClean="0">
                <a:latin typeface="Arial" pitchFamily="34" charset="0"/>
                <a:cs typeface="Arial" pitchFamily="34" charset="0"/>
              </a:rPr>
              <a:t>Si la date de la mise en place du préventorium n’est pas connue, on sait par contre que c’est plus d’une trentaine de personnes qui travaillaient de façon permanente au Village de l’Espérance, tout poste confondus tels que les femmes de ménage, le personnel de cuisine et le personnel chargé de l’entretien, les éducateurs, les kinés.</a:t>
            </a:r>
            <a:endParaRPr lang="fr-FR" sz="1200" dirty="0">
              <a:latin typeface="Arial" pitchFamily="34" charset="0"/>
              <a:cs typeface="Arial" pitchFamily="34" charset="0"/>
            </a:endParaRPr>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712" y="4232920"/>
            <a:ext cx="5616624" cy="3819305"/>
          </a:xfrm>
          <a:prstGeom prst="rect">
            <a:avLst/>
          </a:prstGeom>
          <a:ln w="15875">
            <a:solidFill>
              <a:schemeClr val="tx1"/>
            </a:solidFill>
          </a:ln>
        </p:spPr>
      </p:pic>
    </p:spTree>
  </p:cSld>
  <p:clrMapOvr>
    <a:masterClrMapping/>
  </p:clrMapOvr>
</p:sld>
</file>

<file path=ppt/theme/theme1.xml><?xml version="1.0" encoding="utf-8"?>
<a:theme xmlns:a="http://schemas.openxmlformats.org/drawingml/2006/main" name="Thème Office">
  <a:themeElements>
    <a:clrScheme name="Promenad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2234</TotalTime>
  <Words>3345</Words>
  <Application>Microsoft Office PowerPoint</Application>
  <PresentationFormat>Format A4 (210 x 297 mm)</PresentationFormat>
  <Paragraphs>437</Paragraphs>
  <Slides>24</Slides>
  <Notes>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24</vt:i4>
      </vt:variant>
    </vt:vector>
  </HeadingPairs>
  <TitlesOfParts>
    <vt:vector size="32" baseType="lpstr">
      <vt:lpstr>Adobe Song Std L</vt:lpstr>
      <vt:lpstr>Arial</vt:lpstr>
      <vt:lpstr>Calibri</vt:lpstr>
      <vt:lpstr>French Script MT</vt:lpstr>
      <vt:lpstr>Segoe Script</vt:lpstr>
      <vt:lpstr>Wingdings</vt:lpstr>
      <vt:lpstr>Thème Office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Burdignin vu sous d’autres angles :  trouvez l’erreur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Philippe Port</dc:creator>
  <cp:lastModifiedBy>Mairie_Burdignin</cp:lastModifiedBy>
  <cp:revision>221</cp:revision>
  <dcterms:created xsi:type="dcterms:W3CDTF">2014-12-14T13:34:26Z</dcterms:created>
  <dcterms:modified xsi:type="dcterms:W3CDTF">2020-02-11T17:36:47Z</dcterms:modified>
</cp:coreProperties>
</file>